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5"/>
  </p:notesMasterIdLst>
  <p:sldIdLst>
    <p:sldId id="256" r:id="rId2"/>
    <p:sldId id="257" r:id="rId3"/>
    <p:sldId id="33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6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</p:sldIdLst>
  <p:sldSz cx="11949113" cy="89614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6600"/>
    <a:srgbClr val="8000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F29911-C038-4DFF-AD10-20BBB82B0888}">
  <a:tblStyle styleId="{55F29911-C038-4DFF-AD10-20BBB82B088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0" autoAdjust="0"/>
    <p:restoredTop sz="94434" autoAdjust="0"/>
  </p:normalViewPr>
  <p:slideViewPr>
    <p:cSldViewPr snapToGrid="0">
      <p:cViewPr varScale="1">
        <p:scale>
          <a:sx n="54" d="100"/>
          <a:sy n="54" d="100"/>
        </p:scale>
        <p:origin x="15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7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lvl="1"/>
            <a:endParaRPr lang="en-US" dirty="0" smtClean="0">
              <a:latin typeface="Candara" panose="020E0502030303020204" pitchFamily="34" charset="0"/>
            </a:endParaRPr>
          </a:p>
          <a:p>
            <a:pPr lvl="2"/>
            <a:endParaRPr lang="en-US" dirty="0" smtClean="0">
              <a:latin typeface="Candara" panose="020E0502030303020204" pitchFamily="34" charset="0"/>
            </a:endParaRPr>
          </a:p>
          <a:p>
            <a:pPr lvl="3"/>
            <a:endParaRPr lang="en-US" dirty="0" smtClean="0">
              <a:latin typeface="Candara" panose="020E0502030303020204" pitchFamily="34" charset="0"/>
            </a:endParaRPr>
          </a:p>
          <a:p>
            <a:pPr lvl="4"/>
            <a:endParaRPr lang="en-US" dirty="0" smtClean="0">
              <a:latin typeface="Candara" panose="020E0502030303020204" pitchFamily="34" charset="0"/>
            </a:endParaRPr>
          </a:p>
          <a:p>
            <a:pPr lvl="5"/>
            <a:endParaRPr lang="en-US" dirty="0" smtClean="0">
              <a:latin typeface="Candara" panose="020E0502030303020204" pitchFamily="34" charset="0"/>
            </a:endParaRPr>
          </a:p>
          <a:p>
            <a:pPr lvl="6"/>
            <a:endParaRPr lang="en-US" dirty="0" smtClean="0">
              <a:latin typeface="Candara" panose="020E0502030303020204" pitchFamily="34" charset="0"/>
            </a:endParaRPr>
          </a:p>
          <a:p>
            <a:pPr lvl="7"/>
            <a:endParaRPr lang="en-US" dirty="0" smtClean="0">
              <a:latin typeface="Candara" panose="020E0502030303020204" pitchFamily="34" charset="0"/>
            </a:endParaRPr>
          </a:p>
          <a:p>
            <a:pPr lvl="8"/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332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Chapter 13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15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30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28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2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37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55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545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83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332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065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76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747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891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67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003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59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167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952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09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851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182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39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496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914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580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746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92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412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764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057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672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282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60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628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590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5220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865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434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5061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6673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7610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8013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2809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49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Chapter 13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0736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0" name="Shape 8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3514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8" name="Shape 8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6242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4" name="Shape 8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345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8625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4374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1293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2" name="Shape 8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9052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6" name="Shape 9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1255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8050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67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5489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5" name="Shape 9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8711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7294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8644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4" name="Shape 9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7548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9" name="Shape 9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6123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9265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9" name="Shape 10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0201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4" name="Shape 10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88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8" name="Shape 10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89840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3" name="Shape 10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86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5100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8" name="Shape 10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3530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9" name="Shape 10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5658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Shape 1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9043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9" name="Shape 1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9075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6" name="Shape 1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5448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499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0" name="Shape 1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8449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5" name="Shape 1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3416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1107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3" name="Shape 1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08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4019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8" name="Shape 1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06058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4" name="Shape 1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25826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0" name="Shape 1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01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45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96186" y="2784478"/>
            <a:ext cx="10156744" cy="1920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92367" y="5078412"/>
            <a:ext cx="8364379" cy="2289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96186" y="796925"/>
            <a:ext cx="10156744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3286126" y="199271"/>
            <a:ext cx="5376862" cy="101567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6198763" y="3111908"/>
            <a:ext cx="7169149" cy="2539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987623" y="705489"/>
            <a:ext cx="7169149" cy="7352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96186" y="796925"/>
            <a:ext cx="10156744" cy="1493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96186" y="796925"/>
            <a:ext cx="10156744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96186" y="2589211"/>
            <a:ext cx="10156744" cy="5376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43207" y="5757865"/>
            <a:ext cx="10156744" cy="1781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43207" y="3798887"/>
            <a:ext cx="10156744" cy="1958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96186" y="796925"/>
            <a:ext cx="10156744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96185" y="2589213"/>
            <a:ext cx="4945605" cy="5376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107324" y="2589213"/>
            <a:ext cx="4945605" cy="5376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97458" y="358778"/>
            <a:ext cx="10754200" cy="1493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97458" y="2006603"/>
            <a:ext cx="5280290" cy="83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597458" y="2841626"/>
            <a:ext cx="5280290" cy="5164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071366" y="2006603"/>
            <a:ext cx="5280290" cy="83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6071366" y="2841626"/>
            <a:ext cx="5280290" cy="5164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96186" y="796925"/>
            <a:ext cx="10156744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97458" y="357187"/>
            <a:ext cx="3930483" cy="1517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671775" y="357190"/>
            <a:ext cx="6679883" cy="764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97458" y="1874838"/>
            <a:ext cx="3930483" cy="613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342800" y="6273803"/>
            <a:ext cx="7169468" cy="73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2342800" y="800103"/>
            <a:ext cx="7169468" cy="537686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342800" y="7013578"/>
            <a:ext cx="7169468" cy="105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6186" y="796925"/>
            <a:ext cx="10156744" cy="1493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6186" y="2589211"/>
            <a:ext cx="10156744" cy="5376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96186" y="8164514"/>
            <a:ext cx="2489397" cy="598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82614" y="8164514"/>
            <a:ext cx="3783886" cy="598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63533" y="8164514"/>
            <a:ext cx="2489397" cy="598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marL="457200" lvl="1"/>
            <a:endParaRPr lang="en-US" dirty="0" smtClean="0">
              <a:latin typeface="Candara" panose="020E0502030303020204" pitchFamily="34" charset="0"/>
            </a:endParaRPr>
          </a:p>
          <a:p>
            <a:pPr marL="914400" lvl="2"/>
            <a:endParaRPr lang="en-US" dirty="0" smtClean="0">
              <a:latin typeface="Candara" panose="020E0502030303020204" pitchFamily="34" charset="0"/>
            </a:endParaRPr>
          </a:p>
          <a:p>
            <a:pPr marL="1371600" lvl="3"/>
            <a:endParaRPr lang="en-US" dirty="0" smtClean="0">
              <a:latin typeface="Candara" panose="020E0502030303020204" pitchFamily="34" charset="0"/>
            </a:endParaRPr>
          </a:p>
          <a:p>
            <a:pPr marL="1828800" lvl="4"/>
            <a:endParaRPr lang="en-US" dirty="0" smtClean="0">
              <a:latin typeface="Candara" panose="020E0502030303020204" pitchFamily="34" charset="0"/>
            </a:endParaRPr>
          </a:p>
          <a:p>
            <a:pPr marL="2286000" lvl="5"/>
            <a:endParaRPr lang="en-US" dirty="0" smtClean="0">
              <a:latin typeface="Candara" panose="020E0502030303020204" pitchFamily="34" charset="0"/>
            </a:endParaRPr>
          </a:p>
          <a:p>
            <a:pPr marL="2743200" lvl="6"/>
            <a:endParaRPr lang="en-US" dirty="0" smtClean="0">
              <a:latin typeface="Candara" panose="020E0502030303020204" pitchFamily="34" charset="0"/>
            </a:endParaRPr>
          </a:p>
          <a:p>
            <a:pPr marL="3200400" lvl="7"/>
            <a:endParaRPr lang="en-US" dirty="0" smtClean="0">
              <a:latin typeface="Candara" panose="020E0502030303020204" pitchFamily="34" charset="0"/>
            </a:endParaRPr>
          </a:p>
          <a:p>
            <a:pPr marL="3657600" lvl="8"/>
            <a:endParaRPr lang="en-US" dirty="0">
              <a:latin typeface="Candara" panose="020E0502030303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7346156" y="228600"/>
            <a:ext cx="227012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75040" y="2569726"/>
            <a:ext cx="10900611" cy="4413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Broadband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Management: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Wired and Optical Access Networks</a:t>
            </a:r>
          </a:p>
        </p:txBody>
      </p:sp>
      <p:sp>
        <p:nvSpPr>
          <p:cNvPr id="10" name="Shape 60"/>
          <p:cNvSpPr txBox="1">
            <a:spLocks/>
          </p:cNvSpPr>
          <p:nvPr/>
        </p:nvSpPr>
        <p:spPr>
          <a:xfrm>
            <a:off x="283619" y="825205"/>
            <a:ext cx="4047749" cy="80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sz="4400" b="1" dirty="0" smtClean="0">
                <a:solidFill>
                  <a:srgbClr val="C00000"/>
                </a:solidFill>
              </a:rPr>
              <a:t>Chapter 13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Shape 60"/>
          <p:cNvSpPr txBox="1">
            <a:spLocks/>
          </p:cNvSpPr>
          <p:nvPr/>
        </p:nvSpPr>
        <p:spPr>
          <a:xfrm>
            <a:off x="283619" y="1784916"/>
            <a:ext cx="4047749" cy="80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sz="4400" b="1" dirty="0" smtClean="0">
                <a:solidFill>
                  <a:schemeClr val="dk1"/>
                </a:solidFill>
              </a:rPr>
              <a:t>Week 11</a:t>
            </a:r>
            <a:endParaRPr lang="en-US" sz="3200" b="1" dirty="0">
              <a:solidFill>
                <a:schemeClr val="dk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260" y="5990801"/>
            <a:ext cx="8710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Chapter 13 in Subramanian, Gonsalves &amp; Rani (2010). You ignore the slides from </a:t>
            </a:r>
            <a:r>
              <a:rPr lang="en-US" sz="2000" b="1" dirty="0">
                <a:latin typeface="Candara" panose="020E0502030303020204" pitchFamily="34" charset="0"/>
              </a:rPr>
              <a:t>11 to 32 </a:t>
            </a:r>
            <a:r>
              <a:rPr lang="en-US" sz="2000" dirty="0">
                <a:latin typeface="Candara" panose="020E0502030303020204" pitchFamily="34" charset="0"/>
              </a:rPr>
              <a:t>and from </a:t>
            </a:r>
            <a:r>
              <a:rPr lang="en-US" sz="2000" b="1" dirty="0">
                <a:latin typeface="Candara" panose="020E0502030303020204" pitchFamily="34" charset="0"/>
              </a:rPr>
              <a:t>76 to 82</a:t>
            </a:r>
            <a:r>
              <a:rPr lang="en-US" sz="2000" dirty="0">
                <a:latin typeface="Candara" panose="020E0502030303020204" pitchFamily="34" charset="0"/>
              </a:rPr>
              <a:t> so do not consider:</a:t>
            </a:r>
          </a:p>
          <a:p>
            <a:r>
              <a:rPr lang="en-US" sz="2000" dirty="0">
                <a:latin typeface="Candara" panose="020E0502030303020204" pitchFamily="34" charset="0"/>
              </a:rPr>
              <a:t>Management of Cable Network</a:t>
            </a:r>
          </a:p>
          <a:p>
            <a:r>
              <a:rPr lang="en-US" sz="2000" dirty="0">
                <a:latin typeface="Candara" panose="020E0502030303020204" pitchFamily="34" charset="0"/>
              </a:rPr>
              <a:t>Management of Passive Optical </a:t>
            </a:r>
            <a:r>
              <a:rPr lang="en-US" sz="2000" dirty="0" smtClean="0">
                <a:latin typeface="Candara" panose="020E0502030303020204" pitchFamily="34" charset="0"/>
              </a:rPr>
              <a:t>Network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27 slides removed </a:t>
            </a:r>
            <a:r>
              <a:rPr lang="en-US" sz="2800" dirty="0" smtClean="0">
                <a:solidFill>
                  <a:srgbClr val="006600"/>
                </a:solidFill>
                <a:latin typeface="Candara" panose="020E0502030303020204" pitchFamily="34" charset="0"/>
              </a:rPr>
              <a:t>= 56</a:t>
            </a:r>
            <a:endParaRPr lang="en-US" sz="2800" dirty="0"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hape 178"/>
          <p:cNvCxnSpPr/>
          <p:nvPr/>
        </p:nvCxnSpPr>
        <p:spPr>
          <a:xfrm>
            <a:off x="190730" y="4710112"/>
            <a:ext cx="4521947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9" name="Shape 179"/>
          <p:cNvSpPr txBox="1"/>
          <p:nvPr/>
        </p:nvSpPr>
        <p:spPr>
          <a:xfrm>
            <a:off x="-418870" y="4710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803758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114529" y="5181599"/>
            <a:ext cx="4826747" cy="2831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 bit rate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 symbol (baud) rate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number of levels n =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2</a:t>
            </a:r>
            <a:r>
              <a:rPr lang="en-US" sz="2800" b="1" baseline="30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k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; </a:t>
            </a:r>
            <a:r>
              <a:rPr lang="en-U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k.. number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of bits per symbol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andara" panose="020E0502030303020204" pitchFamily="34" charset="0"/>
              </a:rPr>
              <a:t>bit rate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= </a:t>
            </a:r>
            <a:r>
              <a:rPr lang="en-US" sz="2000" dirty="0">
                <a:solidFill>
                  <a:srgbClr val="800080"/>
                </a:solidFill>
                <a:latin typeface="Candara" panose="020E0502030303020204" pitchFamily="34" charset="0"/>
              </a:rPr>
              <a:t>symbol rate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x k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14530" y="366712"/>
            <a:ext cx="5676900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Digital-to-Analog Encoding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11453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1" name="Shape 191"/>
          <p:cNvSpPr txBox="1"/>
          <p:nvPr/>
        </p:nvSpPr>
        <p:spPr>
          <a:xfrm>
            <a:off x="11453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1" y="595230"/>
            <a:ext cx="5964232" cy="74174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CM </a:t>
            </a:r>
            <a:r>
              <a:rPr lang="en-US" b="1" dirty="0">
                <a:solidFill>
                  <a:srgbClr val="CC6600"/>
                </a:solidFill>
                <a:latin typeface="Candara" panose="020E0502030303020204" pitchFamily="34" charset="0"/>
              </a:rPr>
              <a:t>modulates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and </a:t>
            </a:r>
            <a:r>
              <a:rPr lang="en-US" b="1" dirty="0">
                <a:solidFill>
                  <a:srgbClr val="CC6600"/>
                </a:solidFill>
                <a:latin typeface="Candara" panose="020E0502030303020204" pitchFamily="34" charset="0"/>
              </a:rPr>
              <a:t>demodulates</a:t>
            </a:r>
            <a:r>
              <a:rPr lang="en-US" dirty="0">
                <a:latin typeface="Candara" panose="020E0502030303020204" pitchFamily="34" charset="0"/>
              </a:rPr>
              <a:t> the digital signal from the customer's equipment to the RF </a:t>
            </a:r>
            <a:r>
              <a:rPr lang="en-US" dirty="0" smtClean="0">
                <a:latin typeface="Candara" panose="020E0502030303020204" pitchFamily="34" charset="0"/>
              </a:rPr>
              <a:t>signal that </a:t>
            </a:r>
            <a:r>
              <a:rPr lang="en-US" dirty="0">
                <a:latin typeface="Candara" panose="020E0502030303020204" pitchFamily="34" charset="0"/>
              </a:rPr>
              <a:t>is carried on the cable. 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There </a:t>
            </a:r>
            <a:r>
              <a:rPr lang="en-US" dirty="0">
                <a:latin typeface="Candara" panose="020E0502030303020204" pitchFamily="34" charset="0"/>
              </a:rPr>
              <a:t>are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three modes </a:t>
            </a:r>
            <a:r>
              <a:rPr lang="en-US" dirty="0">
                <a:latin typeface="Candara" panose="020E0502030303020204" pitchFamily="34" charset="0"/>
              </a:rPr>
              <a:t>of </a:t>
            </a:r>
            <a:r>
              <a:rPr lang="en-US" b="1" dirty="0">
                <a:solidFill>
                  <a:srgbClr val="CC6600"/>
                </a:solidFill>
                <a:latin typeface="Candara" panose="020E0502030303020204" pitchFamily="34" charset="0"/>
              </a:rPr>
              <a:t>modulation schemes</a:t>
            </a:r>
            <a:r>
              <a:rPr lang="en-US" dirty="0">
                <a:latin typeface="Candara" panose="020E0502030303020204" pitchFamily="34" charset="0"/>
              </a:rPr>
              <a:t>. They are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amplitude shift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keying</a:t>
            </a:r>
            <a:r>
              <a:rPr lang="en-US" dirty="0" smtClean="0">
                <a:latin typeface="Candara" panose="020E0502030303020204" pitchFamily="34" charset="0"/>
              </a:rPr>
              <a:t> (</a:t>
            </a:r>
            <a:r>
              <a:rPr lang="en-US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ASK</a:t>
            </a:r>
            <a:r>
              <a:rPr lang="en-US" dirty="0">
                <a:latin typeface="Candara" panose="020E0502030303020204" pitchFamily="34" charset="0"/>
              </a:rPr>
              <a:t>),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frequency shift keying</a:t>
            </a:r>
            <a:r>
              <a:rPr lang="en-US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(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FSK</a:t>
            </a:r>
            <a:r>
              <a:rPr lang="en-US" dirty="0">
                <a:latin typeface="Candara" panose="020E0502030303020204" pitchFamily="34" charset="0"/>
              </a:rPr>
              <a:t>), and 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phase shift keying</a:t>
            </a:r>
            <a:r>
              <a:rPr lang="en-US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(</a:t>
            </a:r>
            <a:r>
              <a:rPr lang="en-US" b="1" dirty="0">
                <a:solidFill>
                  <a:srgbClr val="669900"/>
                </a:solidFill>
                <a:latin typeface="Candara" panose="020E0502030303020204" pitchFamily="34" charset="0"/>
              </a:rPr>
              <a:t>PSK</a:t>
            </a:r>
            <a:r>
              <a:rPr lang="en-US" dirty="0">
                <a:latin typeface="Candara" panose="020E0502030303020204" pitchFamily="34" charset="0"/>
              </a:rPr>
              <a:t>).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Variations </a:t>
            </a:r>
            <a:r>
              <a:rPr lang="en-US" dirty="0">
                <a:latin typeface="Candara" panose="020E0502030303020204" pitchFamily="34" charset="0"/>
              </a:rPr>
              <a:t>and combinations </a:t>
            </a:r>
            <a:r>
              <a:rPr lang="en-US" dirty="0" smtClean="0">
                <a:latin typeface="Candara" panose="020E0502030303020204" pitchFamily="34" charset="0"/>
              </a:rPr>
              <a:t>of these </a:t>
            </a:r>
            <a:r>
              <a:rPr lang="en-US" dirty="0">
                <a:latin typeface="Candara" panose="020E0502030303020204" pitchFamily="34" charset="0"/>
              </a:rPr>
              <a:t>schemes are used in CM </a:t>
            </a:r>
            <a:r>
              <a:rPr lang="en-US" dirty="0" smtClean="0">
                <a:latin typeface="Candara" panose="020E0502030303020204" pitchFamily="34" charset="0"/>
              </a:rPr>
              <a:t>technology Of </a:t>
            </a:r>
            <a:r>
              <a:rPr lang="en-US" dirty="0">
                <a:latin typeface="Candara" panose="020E0502030303020204" pitchFamily="34" charset="0"/>
              </a:rPr>
              <a:t>these, the more common modulation techniques used </a:t>
            </a:r>
            <a:r>
              <a:rPr lang="en-US" dirty="0" smtClean="0">
                <a:latin typeface="Candara" panose="020E0502030303020204" pitchFamily="34" charset="0"/>
              </a:rPr>
              <a:t>are </a:t>
            </a:r>
            <a:r>
              <a:rPr lang="en-US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quadrature</a:t>
            </a:r>
            <a:r>
              <a:rPr lang="en-US" b="1" dirty="0" smtClean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andara" panose="020E0502030303020204" pitchFamily="34" charset="0"/>
              </a:rPr>
              <a:t>phase shift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andara" panose="020E0502030303020204" pitchFamily="34" charset="0"/>
              </a:rPr>
              <a:t>keying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b="1" dirty="0">
                <a:solidFill>
                  <a:srgbClr val="006600"/>
                </a:solidFill>
                <a:latin typeface="Candara" panose="020E0502030303020204" pitchFamily="34" charset="0"/>
              </a:rPr>
              <a:t>QPSK</a:t>
            </a:r>
            <a:r>
              <a:rPr lang="en-US" dirty="0">
                <a:latin typeface="Candara" panose="020E0502030303020204" pitchFamily="34" charset="0"/>
              </a:rPr>
              <a:t>) and </a:t>
            </a:r>
            <a:r>
              <a:rPr lang="en-US" b="1" dirty="0">
                <a:solidFill>
                  <a:srgbClr val="006600"/>
                </a:solidFill>
                <a:latin typeface="Candara" panose="020E0502030303020204" pitchFamily="34" charset="0"/>
              </a:rPr>
              <a:t>quadrature amplitude modulation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b="1" dirty="0">
                <a:solidFill>
                  <a:srgbClr val="006600"/>
                </a:solidFill>
                <a:latin typeface="Candara" panose="020E0502030303020204" pitchFamily="34" charset="0"/>
              </a:rPr>
              <a:t>QAM</a:t>
            </a:r>
            <a:r>
              <a:rPr lang="en-US" dirty="0" smtClean="0">
                <a:latin typeface="Candara" panose="020E0502030303020204" pitchFamily="34" charset="0"/>
              </a:rPr>
              <a:t>).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Figure 13.5 </a:t>
            </a:r>
            <a:r>
              <a:rPr lang="en-US" dirty="0">
                <a:latin typeface="Candara" panose="020E0502030303020204" pitchFamily="34" charset="0"/>
              </a:rPr>
              <a:t>shows the basic concept. A digital signal, for example from a computer, is converted </a:t>
            </a:r>
            <a:r>
              <a:rPr lang="en-US" dirty="0" smtClean="0">
                <a:latin typeface="Candara" panose="020E0502030303020204" pitchFamily="34" charset="0"/>
              </a:rPr>
              <a:t>to an </a:t>
            </a:r>
            <a:r>
              <a:rPr lang="en-US" dirty="0">
                <a:latin typeface="Candara" panose="020E0502030303020204" pitchFamily="34" charset="0"/>
              </a:rPr>
              <a:t>analog signal by the modem, in our case a CM. The converted analog signal modulates an RF </a:t>
            </a:r>
            <a:r>
              <a:rPr lang="en-US" dirty="0" smtClean="0">
                <a:latin typeface="Candara" panose="020E0502030303020204" pitchFamily="34" charset="0"/>
              </a:rPr>
              <a:t>carrier. 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The </a:t>
            </a:r>
            <a:r>
              <a:rPr lang="en-US" dirty="0">
                <a:latin typeface="Candara" panose="020E0502030303020204" pitchFamily="34" charset="0"/>
              </a:rPr>
              <a:t>modulated signal occupies a band of frequencies around the carrier frequency, shown as the </a:t>
            </a:r>
            <a:r>
              <a:rPr lang="en-US" dirty="0" smtClean="0">
                <a:latin typeface="Candara" panose="020E0502030303020204" pitchFamily="34" charset="0"/>
              </a:rPr>
              <a:t>channel </a:t>
            </a:r>
            <a:r>
              <a:rPr lang="en-US" dirty="0">
                <a:latin typeface="Candara" panose="020E0502030303020204" pitchFamily="34" charset="0"/>
              </a:rPr>
              <a:t>bandwidth. For example, </a:t>
            </a:r>
            <a:r>
              <a:rPr lang="en-US" dirty="0" smtClean="0">
                <a:latin typeface="Candara" panose="020E0502030303020204" pitchFamily="34" charset="0"/>
              </a:rPr>
              <a:t>if the </a:t>
            </a:r>
            <a:r>
              <a:rPr lang="en-US" dirty="0">
                <a:latin typeface="Candara" panose="020E0502030303020204" pitchFamily="34" charset="0"/>
              </a:rPr>
              <a:t>digital signal in Figure 13.5 varies at a rate of 1 Mbps, </a:t>
            </a:r>
            <a:r>
              <a:rPr lang="en-US" dirty="0" smtClean="0">
                <a:latin typeface="Candara" panose="020E0502030303020204" pitchFamily="34" charset="0"/>
              </a:rPr>
              <a:t>alternating between </a:t>
            </a:r>
            <a:r>
              <a:rPr lang="en-US" dirty="0">
                <a:latin typeface="Candara" panose="020E0502030303020204" pitchFamily="34" charset="0"/>
              </a:rPr>
              <a:t>0 and 1,its baseband is 1 MHz. It is frequency modulated with a carrier frequency of 100 MHz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  <a:r>
              <a:rPr lang="en-US" dirty="0">
                <a:latin typeface="Candara" panose="020E0502030303020204" pitchFamily="34" charset="0"/>
              </a:rPr>
              <a:t> The </a:t>
            </a:r>
            <a:r>
              <a:rPr lang="en-US" dirty="0" smtClean="0">
                <a:latin typeface="Candara" panose="020E0502030303020204" pitchFamily="34" charset="0"/>
              </a:rPr>
              <a:t>modulated RF </a:t>
            </a:r>
            <a:r>
              <a:rPr lang="en-US" dirty="0">
                <a:latin typeface="Candara" panose="020E0502030303020204" pitchFamily="34" charset="0"/>
              </a:rPr>
              <a:t>signal will have a carrier frequency of 1 00 MHz and a channel bandwidth of 1 </a:t>
            </a:r>
            <a:r>
              <a:rPr lang="en-US" dirty="0" smtClean="0">
                <a:latin typeface="Candara" panose="020E0502030303020204" pitchFamily="34" charset="0"/>
              </a:rPr>
              <a:t>MHz. At </a:t>
            </a:r>
            <a:r>
              <a:rPr lang="en-US" dirty="0">
                <a:latin typeface="Candara" panose="020E0502030303020204" pitchFamily="34" charset="0"/>
              </a:rPr>
              <a:t>the receiving end, the receiving modem converts the signal back to the original digital format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We should clearly understand </a:t>
            </a:r>
            <a:r>
              <a:rPr lang="en-US" b="1" dirty="0">
                <a:latin typeface="Candara" panose="020E0502030303020204" pitchFamily="34" charset="0"/>
              </a:rPr>
              <a:t>telecommunication transmission </a:t>
            </a:r>
            <a:r>
              <a:rPr lang="en-US" b="1" dirty="0">
                <a:solidFill>
                  <a:srgbClr val="800080"/>
                </a:solidFill>
                <a:latin typeface="Candara" panose="020E0502030303020204" pitchFamily="34" charset="0"/>
              </a:rPr>
              <a:t>terminology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used in managing </a:t>
            </a:r>
            <a:r>
              <a:rPr lang="en-US" dirty="0" smtClean="0">
                <a:latin typeface="Candara" panose="020E0502030303020204" pitchFamily="34" charset="0"/>
              </a:rPr>
              <a:t>and evaluating </a:t>
            </a:r>
            <a:r>
              <a:rPr lang="en-US" dirty="0">
                <a:latin typeface="Candara" panose="020E0502030303020204" pitchFamily="34" charset="0"/>
              </a:rPr>
              <a:t>modems. They are </a:t>
            </a:r>
            <a:r>
              <a:rPr lang="en-US" b="1" dirty="0">
                <a:solidFill>
                  <a:srgbClr val="800080"/>
                </a:solidFill>
                <a:latin typeface="Candara" panose="020E0502030303020204" pitchFamily="34" charset="0"/>
              </a:rPr>
              <a:t>bit rate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b="1" dirty="0">
                <a:solidFill>
                  <a:srgbClr val="800080"/>
                </a:solidFill>
                <a:latin typeface="Candara" panose="020E0502030303020204" pitchFamily="34" charset="0"/>
              </a:rPr>
              <a:t>baud rate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b="1" dirty="0">
                <a:solidFill>
                  <a:srgbClr val="800080"/>
                </a:solidFill>
                <a:latin typeface="Candara" panose="020E0502030303020204" pitchFamily="34" charset="0"/>
              </a:rPr>
              <a:t>carrier frequency</a:t>
            </a:r>
            <a:r>
              <a:rPr lang="en-US" dirty="0">
                <a:latin typeface="Candara" panose="020E0502030303020204" pitchFamily="34" charset="0"/>
              </a:rPr>
              <a:t>, and </a:t>
            </a:r>
            <a:r>
              <a:rPr lang="en-US" b="1" dirty="0">
                <a:solidFill>
                  <a:srgbClr val="800080"/>
                </a:solidFill>
                <a:latin typeface="Candara" panose="020E0502030303020204" pitchFamily="34" charset="0"/>
              </a:rPr>
              <a:t>bandwidth</a:t>
            </a:r>
            <a:r>
              <a:rPr lang="en-US" dirty="0">
                <a:latin typeface="Candara" panose="020E0502030303020204" pitchFamily="34" charset="0"/>
              </a:rPr>
              <a:t>.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rgbClr val="800080"/>
                </a:solidFill>
                <a:latin typeface="Candara" panose="020E0502030303020204" pitchFamily="34" charset="0"/>
              </a:rPr>
              <a:t>bit rate </a:t>
            </a:r>
            <a:r>
              <a:rPr lang="en-US" dirty="0">
                <a:latin typeface="Candara" panose="020E0502030303020204" pitchFamily="34" charset="0"/>
              </a:rPr>
              <a:t>is </a:t>
            </a:r>
            <a:r>
              <a:rPr lang="en-US" b="1" dirty="0" smtClean="0">
                <a:latin typeface="Candara" panose="020E0502030303020204" pitchFamily="34" charset="0"/>
              </a:rPr>
              <a:t>the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b="1" dirty="0" smtClean="0">
                <a:latin typeface="Candara" panose="020E0502030303020204" pitchFamily="34" charset="0"/>
              </a:rPr>
              <a:t>number </a:t>
            </a:r>
            <a:r>
              <a:rPr lang="en-US" b="1" dirty="0">
                <a:latin typeface="Candara" panose="020E0502030303020204" pitchFamily="34" charset="0"/>
              </a:rPr>
              <a:t>of bits per second that traverses the medium</a:t>
            </a:r>
            <a:r>
              <a:rPr lang="en-US" dirty="0">
                <a:latin typeface="Candara" panose="020E0502030303020204" pitchFamily="34" charset="0"/>
              </a:rPr>
              <a:t>.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rgbClr val="800080"/>
                </a:solidFill>
                <a:latin typeface="Candara" panose="020E0502030303020204" pitchFamily="34" charset="0"/>
              </a:rPr>
              <a:t>baud rate </a:t>
            </a:r>
            <a:r>
              <a:rPr lang="en-US" dirty="0">
                <a:latin typeface="Candara" panose="020E0502030303020204" pitchFamily="34" charset="0"/>
              </a:rPr>
              <a:t>is </a:t>
            </a:r>
            <a:r>
              <a:rPr lang="en-US" b="1" dirty="0">
                <a:latin typeface="Candara" panose="020E0502030303020204" pitchFamily="34" charset="0"/>
              </a:rPr>
              <a:t>the signal units (symbols) </a:t>
            </a:r>
            <a:r>
              <a:rPr lang="en-US" b="1" dirty="0" smtClean="0">
                <a:latin typeface="Candara" panose="020E0502030303020204" pitchFamily="34" charset="0"/>
              </a:rPr>
              <a:t>per second</a:t>
            </a:r>
            <a:r>
              <a:rPr lang="en-US" dirty="0">
                <a:latin typeface="Candara" panose="020E0502030303020204" pitchFamily="34" charset="0"/>
              </a:rPr>
              <a:t>.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bit rate 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is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baud rate times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 the number </a:t>
            </a:r>
            <a:r>
              <a:rPr lang="en-US" dirty="0" smtClean="0">
                <a:solidFill>
                  <a:srgbClr val="0070C0"/>
                </a:solidFill>
                <a:latin typeface="Candara" panose="020E0502030303020204" pitchFamily="34" charset="0"/>
              </a:rPr>
              <a:t>of bits 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per </a:t>
            </a:r>
            <a:r>
              <a:rPr lang="en-US" dirty="0" smtClean="0">
                <a:solidFill>
                  <a:srgbClr val="0070C0"/>
                </a:solidFill>
                <a:latin typeface="Candara" panose="020E0502030303020204" pitchFamily="34" charset="0"/>
              </a:rPr>
              <a:t>symbol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The </a:t>
            </a:r>
            <a:r>
              <a:rPr lang="en-US" b="1" dirty="0">
                <a:latin typeface="Candara" panose="020E0502030303020204" pitchFamily="34" charset="0"/>
              </a:rPr>
              <a:t>input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</a:rPr>
              <a:t>signal</a:t>
            </a:r>
            <a:r>
              <a:rPr lang="en-US" dirty="0">
                <a:latin typeface="Candara" panose="020E0502030303020204" pitchFamily="34" charset="0"/>
              </a:rPr>
              <a:t> could also be quantized into </a:t>
            </a:r>
            <a:r>
              <a:rPr lang="en-US" b="1" dirty="0">
                <a:latin typeface="Candara" panose="020E0502030303020204" pitchFamily="34" charset="0"/>
              </a:rPr>
              <a:t>multiple levels</a:t>
            </a:r>
            <a:r>
              <a:rPr lang="en-US" dirty="0">
                <a:latin typeface="Candara" panose="020E0502030303020204" pitchFamily="34" charset="0"/>
              </a:rPr>
              <a:t>, for example, into four levels (22). </a:t>
            </a:r>
            <a:r>
              <a:rPr lang="en-US" dirty="0" smtClean="0">
                <a:latin typeface="Candara" panose="020E0502030303020204" pitchFamily="34" charset="0"/>
              </a:rPr>
              <a:t>We would </a:t>
            </a:r>
            <a:r>
              <a:rPr lang="en-US" dirty="0">
                <a:latin typeface="Candara" panose="020E0502030303020204" pitchFamily="34" charset="0"/>
              </a:rPr>
              <a:t>then need </a:t>
            </a:r>
            <a:r>
              <a:rPr lang="en-US" b="1" dirty="0">
                <a:latin typeface="Candara" panose="020E0502030303020204" pitchFamily="34" charset="0"/>
              </a:rPr>
              <a:t>two bits </a:t>
            </a:r>
            <a:r>
              <a:rPr lang="en-US" dirty="0">
                <a:latin typeface="Candara" panose="020E0502030303020204" pitchFamily="34" charset="0"/>
              </a:rPr>
              <a:t>to represent each signal unit (00, 01, 10, and 11). </a:t>
            </a: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Information </a:t>
            </a:r>
            <a:r>
              <a:rPr lang="en-US" dirty="0">
                <a:latin typeface="Candara" panose="020E0502030303020204" pitchFamily="34" charset="0"/>
              </a:rPr>
              <a:t>is carried as a digital RF signal by </a:t>
            </a:r>
            <a:r>
              <a:rPr lang="en-US" b="1" dirty="0">
                <a:latin typeface="Candara" panose="020E0502030303020204" pitchFamily="34" charset="0"/>
              </a:rPr>
              <a:t>modulating</a:t>
            </a:r>
            <a:r>
              <a:rPr lang="en-US" dirty="0">
                <a:latin typeface="Candara" panose="020E0502030303020204" pitchFamily="34" charset="0"/>
              </a:rPr>
              <a:t> the </a:t>
            </a:r>
            <a:r>
              <a:rPr lang="en-US" dirty="0" smtClean="0">
                <a:latin typeface="Candara" panose="020E0502030303020204" pitchFamily="34" charset="0"/>
              </a:rPr>
              <a:t>baseband signal </a:t>
            </a:r>
            <a:r>
              <a:rPr lang="en-US" dirty="0">
                <a:latin typeface="Candara" panose="020E0502030303020204" pitchFamily="34" charset="0"/>
              </a:rPr>
              <a:t>by the RF carrier. For example, </a:t>
            </a:r>
            <a:r>
              <a:rPr lang="en-US" dirty="0" smtClean="0">
                <a:latin typeface="Candara" panose="020E0502030303020204" pitchFamily="34" charset="0"/>
              </a:rPr>
              <a:t>in the </a:t>
            </a:r>
            <a:r>
              <a:rPr lang="en-US" dirty="0">
                <a:latin typeface="Candara" panose="020E0502030303020204" pitchFamily="34" charset="0"/>
              </a:rPr>
              <a:t>ASK method, the carrier frequency is turned on and off </a:t>
            </a:r>
            <a:r>
              <a:rPr lang="en-US" dirty="0" smtClean="0">
                <a:latin typeface="Candara" panose="020E0502030303020204" pitchFamily="34" charset="0"/>
              </a:rPr>
              <a:t>for each </a:t>
            </a:r>
            <a:r>
              <a:rPr lang="en-US" dirty="0">
                <a:latin typeface="Candara" panose="020E0502030303020204" pitchFamily="34" charset="0"/>
              </a:rPr>
              <a:t>bit representing 1 and 0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526"/>
            <a:ext cx="5547449" cy="176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Shape 199"/>
          <p:cNvCxnSpPr/>
          <p:nvPr/>
        </p:nvCxnSpPr>
        <p:spPr>
          <a:xfrm>
            <a:off x="249723" y="4100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0" name="Shape 200"/>
          <p:cNvSpPr txBox="1"/>
          <p:nvPr/>
        </p:nvSpPr>
        <p:spPr>
          <a:xfrm>
            <a:off x="-359877" y="4100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249723" y="976315"/>
            <a:ext cx="5411786" cy="28140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Basic modulation techniques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ASK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(Amplitude Shift Keying)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FSK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(Frequency Shift Keying)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PSK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(Phase Shift Keying)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Cable technology uses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QPSK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(Quadrature Phase Shift Keying)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QAM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(Quadrature Amplitude Modulation)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97326" y="290512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Modulation Schemes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73522" y="4557712"/>
            <a:ext cx="7036169" cy="40553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QPSK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Quadrature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phase shift keying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Four levels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( 00, 01, 10, 11)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Relatively insensitive to noise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Used for low-band upstream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8 MHz channel: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8x2 = 16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Mbps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QAM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Quadrature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amplitude modulation (not 4-levels)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Combination of AM and PM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16-QAM = </a:t>
            </a:r>
            <a:r>
              <a:rPr lang="en-US" sz="2000" dirty="0">
                <a:solidFill>
                  <a:srgbClr val="006600"/>
                </a:solidFill>
                <a:latin typeface="Candara" panose="020E0502030303020204" pitchFamily="34" charset="0"/>
              </a:rPr>
              <a:t>8 PM x  2 AM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or </a:t>
            </a:r>
            <a:r>
              <a:rPr lang="en-US" sz="2000" dirty="0">
                <a:solidFill>
                  <a:srgbClr val="006600"/>
                </a:solidFill>
                <a:latin typeface="Candara" panose="020E0502030303020204" pitchFamily="34" charset="0"/>
              </a:rPr>
              <a:t>4 PM x 4 AM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Used for higher-band downstream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8 MHz channel 8x4=32 Mbps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17352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7" name="Shape 207"/>
          <p:cNvSpPr txBox="1"/>
          <p:nvPr/>
        </p:nvSpPr>
        <p:spPr>
          <a:xfrm>
            <a:off x="173526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Shape 215"/>
          <p:cNvCxnSpPr/>
          <p:nvPr/>
        </p:nvCxnSpPr>
        <p:spPr>
          <a:xfrm>
            <a:off x="3002756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6" name="Shape 216"/>
          <p:cNvSpPr txBox="1"/>
          <p:nvPr/>
        </p:nvSpPr>
        <p:spPr>
          <a:xfrm>
            <a:off x="2774156" y="5014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3231359" y="5472112"/>
            <a:ext cx="5873749" cy="2244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HFC uses tree topology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Downstream in broadcast mode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Upstream transmission by cable modem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coordinated by head end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Data-over-cable service specifications (DOCSIS)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for cable modem ensures interoperability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One-way cable modem uses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telco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-return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078956" y="595312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Cable Modem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078956" y="1087437"/>
            <a:ext cx="58674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13.2  Cable Modem Speeds</a:t>
            </a:r>
          </a:p>
          <a:p>
            <a:endParaRPr sz="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545556" y="2987675"/>
            <a:ext cx="6858000" cy="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23" name="Shape 223"/>
          <p:cNvGraphicFramePr/>
          <p:nvPr/>
        </p:nvGraphicFramePr>
        <p:xfrm>
          <a:off x="3078956" y="1585912"/>
          <a:ext cx="5829300" cy="2349475"/>
        </p:xfrm>
        <a:graphic>
          <a:graphicData uri="http://schemas.openxmlformats.org/drawingml/2006/table">
            <a:tbl>
              <a:tblPr>
                <a:noFill/>
                <a:tableStyleId>{55F29911-C038-4DFF-AD10-20BBB82B0888}</a:tableStyleId>
              </a:tblPr>
              <a:tblGrid>
                <a:gridCol w="1016000"/>
                <a:gridCol w="1155700"/>
                <a:gridCol w="1343025"/>
                <a:gridCol w="1117600"/>
                <a:gridCol w="1196975"/>
              </a:tblGrid>
              <a:tr h="2746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Version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DOCSIS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EuroDOCSIS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Downstream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Upstream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Downstream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Upstream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1.x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42.88 (38)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10.24 (9) Mbit/s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55.62 (50)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10.24 (9)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42.88 (38)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30.72 (27)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55.62 (50)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30.72 (27)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channel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+171.52 (+152)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+122.88 (+108)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+222.48 (+200)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+122.88 (+108)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channel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+343.04 (+304)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+122.88 (+108)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+444.96 (+400)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+122.88 (+108)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cxnSp>
        <p:nvCxnSpPr>
          <p:cNvPr id="224" name="Shape 224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" name="Shape 225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7" name="Shape 227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" name="Multiply 1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hape 233"/>
          <p:cNvCxnSpPr/>
          <p:nvPr/>
        </p:nvCxnSpPr>
        <p:spPr>
          <a:xfrm>
            <a:off x="3155156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4" name="Shape 234"/>
          <p:cNvSpPr txBox="1"/>
          <p:nvPr/>
        </p:nvSpPr>
        <p:spPr>
          <a:xfrm>
            <a:off x="2545556" y="4862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02756" y="1509715"/>
            <a:ext cx="5519736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Equipment at the head end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All cable modems terminated on the head end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Gateway to the external network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Multiplexes and demultiplexes signals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Frequency converts upstream to downstream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signals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Can be configured either as a bridge or router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55156" y="519115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</a:rPr>
              <a:t>Functions of Cable Modem</a:t>
            </a:r>
            <a:br>
              <a:rPr lang="en-US" sz="2800" b="1" dirty="0">
                <a:solidFill>
                  <a:schemeClr val="dk1"/>
                </a:solidFill>
              </a:rPr>
            </a:br>
            <a:r>
              <a:rPr lang="en-US" sz="2800" b="1" dirty="0">
                <a:solidFill>
                  <a:schemeClr val="dk1"/>
                </a:solidFill>
              </a:rPr>
              <a:t>Termination System</a:t>
            </a:r>
          </a:p>
        </p:txBody>
      </p:sp>
      <p:cxnSp>
        <p:nvCxnSpPr>
          <p:cNvPr id="239" name="Shape 239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0" name="Shape 240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2" name="Shape 242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Shape 248"/>
          <p:cNvCxnSpPr/>
          <p:nvPr/>
        </p:nvCxnSpPr>
        <p:spPr>
          <a:xfrm>
            <a:off x="3155156" y="5167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9" name="Shape 249"/>
          <p:cNvSpPr txBox="1"/>
          <p:nvPr/>
        </p:nvSpPr>
        <p:spPr>
          <a:xfrm>
            <a:off x="2545556" y="51673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3002756" y="976315"/>
            <a:ext cx="6094412" cy="405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Multiple fiber pairs run from head end to fiber node;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each pair carries 2 one-way signals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Head end converts all (telephony, digital video,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data, and analog video) signals to optical carrier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to transmit on the fiber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Houses are connected from fiber node via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coaxial cables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Coaxial cable is in tree topology and carries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2-way signal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Amplifiers on the coaxial cable have 2-way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amplifiers that amplify the signals in both directions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Drop from coaxial cable to NID (also called NIU)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- called “Tap-to-TV” in CATV 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078959" y="519115"/>
            <a:ext cx="57149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HFC Plant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5" name="Shape 255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256" name="Shape 256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7" name="Shape 257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Shape 263"/>
          <p:cNvCxnSpPr/>
          <p:nvPr/>
        </p:nvCxnSpPr>
        <p:spPr>
          <a:xfrm>
            <a:off x="3169443" y="524033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4" name="Shape 264"/>
          <p:cNvSpPr txBox="1"/>
          <p:nvPr/>
        </p:nvSpPr>
        <p:spPr>
          <a:xfrm>
            <a:off x="2559842" y="524033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0359" y="1357312"/>
            <a:ext cx="6226175" cy="38004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078956" y="595312"/>
            <a:ext cx="5638800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RF Spectrum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0" name="Shape 270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271" name="Shape 271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2" name="Shape 272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>
            <a:off x="3155156" y="474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9" name="Shape 279"/>
          <p:cNvSpPr txBox="1"/>
          <p:nvPr/>
        </p:nvSpPr>
        <p:spPr>
          <a:xfrm>
            <a:off x="2545556" y="4826000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Data-over-Cable Standards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3078959" y="1433512"/>
            <a:ext cx="1841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3002759" y="1128712"/>
            <a:ext cx="64007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Standards driven by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CableLabs</a:t>
            </a: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Two sets of standards to achieve interoperability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DOCSIS (Data-Over-Cable Interface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Specifications)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DOCSIS 1.0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DOCSIS 1.1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DOCISS 2.0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DOCISS 3.0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IETF RFCs on MIBs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CableLabs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Projects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063084" y="5243512"/>
            <a:ext cx="5959475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Open Cable: Specifies customer device,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Hardware and software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Packet Cable: Interoperable specifications for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multimode real-time devices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Cable Home: Interface specifications for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extending DOCSIS services to home</a:t>
            </a:r>
          </a:p>
        </p:txBody>
      </p:sp>
      <p:cxnSp>
        <p:nvCxnSpPr>
          <p:cNvPr id="287" name="Shape 287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8" name="Shape 288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289" name="Shape 289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0" name="Shape 290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" name="Multiply 15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6559" y="900115"/>
            <a:ext cx="5873749" cy="538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7269956" y="6234115"/>
            <a:ext cx="1474786" cy="273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Source: </a:t>
            </a:r>
            <a:r>
              <a:rPr lang="en-US" sz="1200" dirty="0" err="1">
                <a:solidFill>
                  <a:schemeClr val="dk1"/>
                </a:solidFill>
                <a:latin typeface="Candara" panose="020E0502030303020204" pitchFamily="34" charset="0"/>
              </a:rPr>
              <a:t>CableLabs</a:t>
            </a:r>
            <a:endParaRPr lang="en-US" sz="12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298" name="Shape 298"/>
          <p:cNvCxnSpPr/>
          <p:nvPr/>
        </p:nvCxnSpPr>
        <p:spPr>
          <a:xfrm>
            <a:off x="3155156" y="6781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9" name="Shape 299"/>
          <p:cNvSpPr txBox="1"/>
          <p:nvPr/>
        </p:nvSpPr>
        <p:spPr>
          <a:xfrm>
            <a:off x="2545556" y="6781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3078956" y="7162800"/>
            <a:ext cx="5183186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The architecture shows two-way (HFC link)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and one-way (HFC link &amp;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telco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return).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2545556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DOCS Reference Architecture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5" name="Shape 305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306" name="Shape 306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Shape 307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3231356" y="64627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13.9  Data-Over-Cable System Reference Architecture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" name="Multiply 15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" name="Shape 314"/>
          <p:cNvCxnSpPr/>
          <p:nvPr/>
        </p:nvCxnSpPr>
        <p:spPr>
          <a:xfrm>
            <a:off x="3155156" y="35798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5" name="Shape 315"/>
          <p:cNvSpPr txBox="1"/>
          <p:nvPr/>
        </p:nvSpPr>
        <p:spPr>
          <a:xfrm>
            <a:off x="2545556" y="35798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2756" y="1143000"/>
            <a:ext cx="5868986" cy="20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3002759" y="3962403"/>
            <a:ext cx="5686425" cy="424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Switch / router routes the traffic between cable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modems and to the external network. It interfaces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to CMTS via the terminator (</a:t>
            </a:r>
            <a:r>
              <a:rPr lang="en-US" sz="1800" i="1" dirty="0">
                <a:solidFill>
                  <a:schemeClr val="dk1"/>
                </a:solidFill>
                <a:latin typeface="Candara" panose="020E0502030303020204" pitchFamily="34" charset="0"/>
              </a:rPr>
              <a:t>term)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.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Modulator (</a:t>
            </a:r>
            <a:r>
              <a:rPr lang="en-US" sz="1800" i="1" dirty="0">
                <a:solidFill>
                  <a:schemeClr val="dk1"/>
                </a:solidFill>
                <a:latin typeface="Candara" panose="020E0502030303020204" pitchFamily="34" charset="0"/>
              </a:rPr>
              <a:t>mod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)  and demodulator (</a:t>
            </a:r>
            <a:r>
              <a:rPr lang="en-US" sz="1800" i="1" dirty="0" err="1">
                <a:solidFill>
                  <a:schemeClr val="dk1"/>
                </a:solidFill>
                <a:latin typeface="Candara" panose="020E0502030303020204" pitchFamily="34" charset="0"/>
              </a:rPr>
              <a:t>demod</a:t>
            </a:r>
            <a:r>
              <a:rPr lang="en-US" sz="1800" i="1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transform digital data from and to analog format.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Combiner and splitter and filter perform the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complementary functions of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mux’ing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demux’ing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.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Transmitter converts the RF signals to optical carrier;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receiver down-converts the optical signal.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Servers handle the applications and databases.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Security is managed by the security and access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controller.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OSS and element manager perform network and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service management.</a:t>
            </a:r>
          </a:p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CMTS Components</a:t>
            </a:r>
          </a:p>
        </p:txBody>
      </p:sp>
      <p:cxnSp>
        <p:nvCxnSpPr>
          <p:cNvPr id="321" name="Shape 321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2" name="Shape 322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4" name="Shape 324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Shape 330"/>
          <p:cNvCxnSpPr/>
          <p:nvPr/>
        </p:nvCxnSpPr>
        <p:spPr>
          <a:xfrm>
            <a:off x="3155156" y="46624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1" name="Shape 331"/>
          <p:cNvSpPr txBox="1"/>
          <p:nvPr/>
        </p:nvSpPr>
        <p:spPr>
          <a:xfrm>
            <a:off x="2545556" y="4635500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3078956" y="5014912"/>
            <a:ext cx="5803900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Three groups of interfaces: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Data interfaces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Cable modem to CPE (1)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CMTS-NSI (2)      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Operations support systems and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telco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-return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OSS (3)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Telco-return (4)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RF and security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DOCS security system (5)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RF interface (6)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559" y="976315"/>
            <a:ext cx="5106987" cy="3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0027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DOCS Interfaces</a:t>
            </a:r>
          </a:p>
        </p:txBody>
      </p:sp>
      <p:cxnSp>
        <p:nvCxnSpPr>
          <p:cNvPr id="337" name="Shape 337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8" name="Shape 338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339" name="Shape 339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0" name="Shape 340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44030" y="290515"/>
            <a:ext cx="5829299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Objectives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220230" y="961567"/>
            <a:ext cx="5714999" cy="7843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 (Wired) Broadband access networks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Cable or HFC (hybrid fiber cable) network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ADSL (asymmetrical digital subscriber line)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network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PON (passive optical network)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 Cable access network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Popular in North American continents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“Triple play” service can be provided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DOCSIS (data over cable system interface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specifications) standards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ADSL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Predominant throughout the rest of the world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Uses conventional telephone local loop medium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Broadband voice and data services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Adopts IETF and DSL forum standards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VDSL2 for performance improvement of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broadband service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PON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PON deployment configurations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Ethernet-based PON, EPON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EPON protocol architecture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EPON management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EPON MIBs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14402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" name="Shape 74"/>
          <p:cNvSpPr txBox="1"/>
          <p:nvPr/>
        </p:nvSpPr>
        <p:spPr>
          <a:xfrm>
            <a:off x="144030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Shape 346"/>
          <p:cNvCxnSpPr/>
          <p:nvPr/>
        </p:nvCxnSpPr>
        <p:spPr>
          <a:xfrm>
            <a:off x="3155156" y="4938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7" name="Shape 347"/>
          <p:cNvSpPr txBox="1"/>
          <p:nvPr/>
        </p:nvSpPr>
        <p:spPr>
          <a:xfrm>
            <a:off x="2545556" y="49387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3078956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078959" y="1281115"/>
            <a:ext cx="5586411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More complex than either computer network or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telecommunication network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Involves both physical and data layers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Multiple physical facilities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Legacy cable system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Multimedia service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RF spectrum management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Service and business management important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for MSOs and customer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Shared media impacts security and bandwidth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Security and privacy of home network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</a:rPr>
              <a:t>HFC Management: Challenges</a:t>
            </a:r>
          </a:p>
        </p:txBody>
      </p:sp>
      <p:cxnSp>
        <p:nvCxnSpPr>
          <p:cNvPr id="353" name="Shape 353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4" name="Shape 354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355" name="Shape 355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2545559" y="4862512"/>
            <a:ext cx="1600199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0359" y="1281115"/>
            <a:ext cx="6248399" cy="33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3078959" y="5319715"/>
            <a:ext cx="61721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Head end has both NM applications and manager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Cable modems have SNMP agents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NMS can be regionalized; then, head ends could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behave as RMONs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078956" y="519115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HFC Protocol Architecture</a:t>
            </a:r>
          </a:p>
        </p:txBody>
      </p:sp>
      <p:cxnSp>
        <p:nvCxnSpPr>
          <p:cNvPr id="368" name="Shape 368"/>
          <p:cNvCxnSpPr/>
          <p:nvPr/>
        </p:nvCxnSpPr>
        <p:spPr>
          <a:xfrm>
            <a:off x="3155156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9" name="Shape 369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0" name="Shape 370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371" name="Shape 371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2" name="Shape 372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2545556" y="4481512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13.10  Protocol-Layer Architecture in a Cable Access Network System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5" name="Multiply 14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Shape 379"/>
          <p:cNvCxnSpPr/>
          <p:nvPr/>
        </p:nvCxnSpPr>
        <p:spPr>
          <a:xfrm>
            <a:off x="3155156" y="4786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0" name="Shape 380"/>
          <p:cNvSpPr txBox="1"/>
          <p:nvPr/>
        </p:nvSpPr>
        <p:spPr>
          <a:xfrm>
            <a:off x="2545556" y="47863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3155159" y="1143003"/>
            <a:ext cx="3475037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4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Cable modem management</a:t>
            </a:r>
          </a:p>
          <a:p>
            <a:pPr>
              <a:lnSpc>
                <a:spcPct val="14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CMTS management</a:t>
            </a:r>
          </a:p>
          <a:p>
            <a:pPr>
              <a:lnSpc>
                <a:spcPct val="14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HFC link management</a:t>
            </a:r>
          </a:p>
          <a:p>
            <a:pPr>
              <a:lnSpc>
                <a:spcPct val="14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RF spectrum management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4374359" y="84582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HFC / CM Management</a:t>
            </a:r>
          </a:p>
        </p:txBody>
      </p:sp>
      <p:cxnSp>
        <p:nvCxnSpPr>
          <p:cNvPr id="385" name="Shape 385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6" name="Shape 386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387" name="Shape 387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8" name="Shape 388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Shape 394"/>
          <p:cNvCxnSpPr/>
          <p:nvPr/>
        </p:nvCxnSpPr>
        <p:spPr>
          <a:xfrm>
            <a:off x="3155156" y="5091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5" name="Shape 395"/>
          <p:cNvSpPr txBox="1"/>
          <p:nvPr/>
        </p:nvSpPr>
        <p:spPr>
          <a:xfrm>
            <a:off x="2545556" y="5091112"/>
            <a:ext cx="1524000" cy="4540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3078959" y="5468940"/>
            <a:ext cx="6146799" cy="2292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Three categories of MIBs</a:t>
            </a:r>
          </a:p>
          <a:p>
            <a:pPr marL="457200" lvl="1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Standard MIBs:</a:t>
            </a:r>
          </a:p>
          <a:p>
            <a:pPr marL="914400" lvl="2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system, interfaces, ifMIB</a:t>
            </a:r>
          </a:p>
          <a:p>
            <a:pPr marL="457200" lvl="1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CM and CMTS interfaces</a:t>
            </a:r>
          </a:p>
          <a:p>
            <a:pPr marL="914400" lvl="2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docIfMIB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.. RF Interfaces in CM and CMTS,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base line privacy and QoS</a:t>
            </a:r>
          </a:p>
          <a:p>
            <a:pPr marL="914400" lvl="2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docsTrCmMIB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.. telephony-return interface</a:t>
            </a:r>
          </a:p>
          <a:p>
            <a:pPr marL="457200" lvl="1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CM and CMTS objects</a:t>
            </a:r>
          </a:p>
          <a:p>
            <a:pPr marL="914400" lvl="2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docsDev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MIB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CM Management MIBs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8559" y="1357315"/>
            <a:ext cx="4384675" cy="3709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Shape 400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1" name="Shape 401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402" name="Shape 402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3" name="Shape 403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0359" y="1052512"/>
            <a:ext cx="6248399" cy="4581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Shape 410"/>
          <p:cNvCxnSpPr/>
          <p:nvPr/>
        </p:nvCxnSpPr>
        <p:spPr>
          <a:xfrm>
            <a:off x="3155156" y="601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1" name="Shape 411"/>
          <p:cNvSpPr txBox="1"/>
          <p:nvPr/>
        </p:nvSpPr>
        <p:spPr>
          <a:xfrm>
            <a:off x="2545556" y="6019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DOCS Interface MIB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3078959" y="6386515"/>
            <a:ext cx="6019799" cy="17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docsIfMIB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supplements standard SNMP interfaces MIB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Covers: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CM and CMTS objects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docsIfMIBObjects</a:t>
            </a:r>
            <a:endParaRPr lang="en-US" sz="18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Baseline privacy MIB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docsBpiMIB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: Security &amp;   </a:t>
            </a:r>
          </a:p>
          <a:p>
            <a:pPr marL="457200" lvl="1"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Privacy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QoS MIB </a:t>
            </a:r>
            <a:r>
              <a:rPr lang="en-US" sz="1800" dirty="0" err="1">
                <a:solidFill>
                  <a:schemeClr val="dk1"/>
                </a:solidFill>
                <a:latin typeface="Candara" panose="020E0502030303020204" pitchFamily="34" charset="0"/>
              </a:rPr>
              <a:t>docsQosMIB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: CM and CMTS QoS</a:t>
            </a:r>
          </a:p>
        </p:txBody>
      </p:sp>
      <p:cxnSp>
        <p:nvCxnSpPr>
          <p:cNvPr id="415" name="Shape 415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6" name="Shape 416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417" name="Shape 417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8" name="Shape 418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3155156" y="57007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13.12  DOCS Interface MIB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Shape 425"/>
          <p:cNvCxnSpPr/>
          <p:nvPr/>
        </p:nvCxnSpPr>
        <p:spPr>
          <a:xfrm>
            <a:off x="3155156" y="51530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6" name="Shape 426"/>
          <p:cNvSpPr txBox="1"/>
          <p:nvPr/>
        </p:nvSpPr>
        <p:spPr>
          <a:xfrm>
            <a:off x="2545556" y="5153025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6156" y="1128712"/>
            <a:ext cx="4953000" cy="391477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3063081" y="5573715"/>
            <a:ext cx="5789612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Multiple RF channels upstream and downstream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Layered structure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Specified using RFC 2873 ifMIB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ifType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docsCable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MAC layer	127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docsCable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downstream	128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docs upstream		129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3155156" y="519112"/>
            <a:ext cx="5562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RF MAC Interface</a:t>
            </a:r>
          </a:p>
        </p:txBody>
      </p:sp>
      <p:cxnSp>
        <p:nvCxnSpPr>
          <p:cNvPr id="431" name="Shape 431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2" name="Shape 432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433" name="Shape 433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4" name="Shape 434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3155156" y="47863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13.13  RF MAC Interface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1" name="Shape 441"/>
          <p:cNvCxnSpPr/>
          <p:nvPr/>
        </p:nvCxnSpPr>
        <p:spPr>
          <a:xfrm>
            <a:off x="3155156" y="5395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2" name="Shape 442"/>
          <p:cNvSpPr txBox="1"/>
          <p:nvPr/>
        </p:nvSpPr>
        <p:spPr>
          <a:xfrm>
            <a:off x="2545556" y="5395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DOCS Cable Device MIB</a:t>
            </a: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959" y="1738314"/>
            <a:ext cx="5829299" cy="335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Shape 446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7" name="Shape 447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448" name="Shape 448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9" name="Shape 449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3155156" y="50149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13.14  DOCS Cable Device MIB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Shape 456"/>
          <p:cNvCxnSpPr/>
          <p:nvPr/>
        </p:nvCxnSpPr>
        <p:spPr>
          <a:xfrm>
            <a:off x="3155156" y="61706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7" name="Shape 457"/>
          <p:cNvSpPr txBox="1"/>
          <p:nvPr/>
        </p:nvSpPr>
        <p:spPr>
          <a:xfrm>
            <a:off x="2545556" y="61706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959" y="1357315"/>
            <a:ext cx="5549899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DOCS Cable Device MIB</a:t>
            </a:r>
          </a:p>
        </p:txBody>
      </p:sp>
      <p:cxnSp>
        <p:nvCxnSpPr>
          <p:cNvPr id="461" name="Shape 461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2" name="Shape 462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463" name="Shape 463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4" name="Shape 464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3078956" y="976312"/>
            <a:ext cx="5562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13.6  DOCS Cable Device MIB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Shape 471"/>
          <p:cNvCxnSpPr/>
          <p:nvPr/>
        </p:nvCxnSpPr>
        <p:spPr>
          <a:xfrm>
            <a:off x="3155156" y="4862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2" name="Shape 472"/>
          <p:cNvSpPr txBox="1"/>
          <p:nvPr/>
        </p:nvSpPr>
        <p:spPr>
          <a:xfrm>
            <a:off x="2545556" y="48625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57586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3002756" y="1204912"/>
            <a:ext cx="5810250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HFC Link Management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Signal strength critical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Requires continuous monitoring of amplifiers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using transponders (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CheetahNet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Legacy system requires proxy server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RF Spectrum Management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Allocation of spectrum for services -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upstream and downstream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Frequency agility management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2545556" y="5191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Link and Spectrum Management</a:t>
            </a:r>
          </a:p>
        </p:txBody>
      </p:sp>
      <p:cxnSp>
        <p:nvCxnSpPr>
          <p:cNvPr id="477" name="Shape 477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8" name="Shape 478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479" name="Shape 479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0" name="Shape 480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6" name="Shape 486"/>
          <p:cNvCxnSpPr/>
          <p:nvPr/>
        </p:nvCxnSpPr>
        <p:spPr>
          <a:xfrm>
            <a:off x="3155156" y="6157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7" name="Shape 487"/>
          <p:cNvSpPr txBox="1"/>
          <p:nvPr/>
        </p:nvSpPr>
        <p:spPr>
          <a:xfrm>
            <a:off x="2545556" y="6234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3078956" y="519115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DOCSIS 1.0 / 1.1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3002756" y="1128715"/>
            <a:ext cx="5867400" cy="4968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Key differences between DOCSIS 1.0 and 1.1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Quality of Service – 8 levels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Dynamic Services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Fragmentation of upstream packet per CM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basis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Concatenation of packets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Payload Header Suppression of repeated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header 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IP Multicast using IGMP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CM Authentication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SNMPv3 security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View-based access control and management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(VACM)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CM Account Management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Fault Management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Secure Software</a:t>
            </a:r>
          </a:p>
        </p:txBody>
      </p:sp>
      <p:cxnSp>
        <p:nvCxnSpPr>
          <p:cNvPr id="492" name="Shape 492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3" name="Shape 493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494" name="Shape 494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5" name="Shape 495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93" y="175602"/>
            <a:ext cx="10156744" cy="281598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BROADBAND ACCESS NETWORK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310" y="585775"/>
            <a:ext cx="11422814" cy="812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We learned the general </a:t>
            </a:r>
            <a:r>
              <a:rPr lang="en-US" sz="1800" b="1" dirty="0">
                <a:latin typeface="Candara" panose="020E0502030303020204" pitchFamily="34" charset="0"/>
              </a:rPr>
              <a:t>concepts </a:t>
            </a:r>
            <a:r>
              <a:rPr lang="en-US" sz="1800" dirty="0">
                <a:latin typeface="Candara" panose="020E0502030303020204" pitchFamily="34" charset="0"/>
              </a:rPr>
              <a:t>about </a:t>
            </a:r>
            <a:r>
              <a:rPr lang="en-US" sz="1800" b="1" dirty="0">
                <a:latin typeface="Candara" panose="020E0502030303020204" pitchFamily="34" charset="0"/>
              </a:rPr>
              <a:t>broadband wide area network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latin typeface="Candara" panose="020E0502030303020204" pitchFamily="34" charset="0"/>
              </a:rPr>
              <a:t>WAN</a:t>
            </a:r>
            <a:r>
              <a:rPr lang="en-US" sz="1800" dirty="0">
                <a:latin typeface="Candara" panose="020E0502030303020204" pitchFamily="34" charset="0"/>
              </a:rPr>
              <a:t>) and </a:t>
            </a:r>
            <a:r>
              <a:rPr lang="en-US" sz="1800" b="1" dirty="0">
                <a:latin typeface="Candara" panose="020E0502030303020204" pitchFamily="34" charset="0"/>
              </a:rPr>
              <a:t>services </a:t>
            </a:r>
            <a:r>
              <a:rPr lang="en-US" sz="1800" dirty="0" smtClean="0">
                <a:latin typeface="Candara" panose="020E0502030303020204" pitchFamily="34" charset="0"/>
              </a:rPr>
              <a:t>in the previous </a:t>
            </a:r>
            <a:r>
              <a:rPr lang="en-US" sz="1800" dirty="0">
                <a:latin typeface="Candara" panose="020E0502030303020204" pitchFamily="34" charset="0"/>
              </a:rPr>
              <a:t>chapter. We will now address the </a:t>
            </a:r>
            <a:r>
              <a:rPr lang="en-US" sz="1800" b="1" dirty="0">
                <a:latin typeface="Candara" panose="020E0502030303020204" pitchFamily="34" charset="0"/>
              </a:rPr>
              <a:t>basics </a:t>
            </a:r>
            <a:r>
              <a:rPr lang="en-US" sz="1800" dirty="0">
                <a:latin typeface="Candara" panose="020E0502030303020204" pitchFamily="34" charset="0"/>
              </a:rPr>
              <a:t>of </a:t>
            </a:r>
            <a:r>
              <a:rPr lang="en-US" sz="1800" b="1" dirty="0">
                <a:latin typeface="Candara" panose="020E0502030303020204" pitchFamily="34" charset="0"/>
              </a:rPr>
              <a:t>technologies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latin typeface="Candara" panose="020E0502030303020204" pitchFamily="34" charset="0"/>
              </a:rPr>
              <a:t>management </a:t>
            </a:r>
            <a:r>
              <a:rPr lang="en-US" sz="1800" dirty="0">
                <a:latin typeface="Candara" panose="020E0502030303020204" pitchFamily="34" charset="0"/>
              </a:rPr>
              <a:t>of </a:t>
            </a:r>
            <a:r>
              <a:rPr lang="en-US" sz="1800" b="1" dirty="0">
                <a:latin typeface="Candara" panose="020E0502030303020204" pitchFamily="34" charset="0"/>
              </a:rPr>
              <a:t>access networks </a:t>
            </a:r>
            <a:r>
              <a:rPr lang="en-US" sz="1800" dirty="0">
                <a:latin typeface="Candara" panose="020E0502030303020204" pitchFamily="34" charset="0"/>
              </a:rPr>
              <a:t>in </a:t>
            </a:r>
            <a:r>
              <a:rPr lang="en-US" sz="1800" dirty="0" smtClean="0">
                <a:latin typeface="Candara" panose="020E0502030303020204" pitchFamily="34" charset="0"/>
              </a:rPr>
              <a:t>this chapter.</a:t>
            </a:r>
          </a:p>
          <a:p>
            <a:r>
              <a:rPr lang="en-US" sz="1800" dirty="0" smtClean="0">
                <a:latin typeface="Candara" panose="020E0502030303020204" pitchFamily="34" charset="0"/>
              </a:rPr>
              <a:t>As </a:t>
            </a:r>
            <a:r>
              <a:rPr lang="en-US" sz="1800" dirty="0">
                <a:latin typeface="Candara" panose="020E0502030303020204" pitchFamily="34" charset="0"/>
              </a:rPr>
              <a:t>shown in </a:t>
            </a:r>
            <a:r>
              <a:rPr lang="en-US" sz="1800" b="1" dirty="0">
                <a:latin typeface="Candara" panose="020E0502030303020204" pitchFamily="34" charset="0"/>
              </a:rPr>
              <a:t>Figure 12.1</a:t>
            </a:r>
            <a:r>
              <a:rPr lang="en-US" sz="1800" dirty="0">
                <a:latin typeface="Candara" panose="020E0502030303020204" pitchFamily="34" charset="0"/>
              </a:rPr>
              <a:t> in the last chapter, </a:t>
            </a:r>
            <a:r>
              <a:rPr lang="en-US" sz="1800" b="1" dirty="0">
                <a:latin typeface="Candara" panose="020E0502030303020204" pitchFamily="34" charset="0"/>
              </a:rPr>
              <a:t>three</a:t>
            </a:r>
            <a:r>
              <a:rPr lang="en-US" sz="1800" dirty="0">
                <a:latin typeface="Candara" panose="020E0502030303020204" pitchFamily="34" charset="0"/>
              </a:rPr>
              <a:t> different types of </a:t>
            </a:r>
            <a:r>
              <a:rPr lang="en-US" sz="1800" b="1" dirty="0">
                <a:latin typeface="Candara" panose="020E0502030303020204" pitchFamily="34" charset="0"/>
              </a:rPr>
              <a:t>customers</a:t>
            </a:r>
            <a:r>
              <a:rPr lang="en-US" sz="1800" dirty="0">
                <a:latin typeface="Candara" panose="020E0502030303020204" pitchFamily="34" charset="0"/>
              </a:rPr>
              <a:t> have access to </a:t>
            </a:r>
            <a:r>
              <a:rPr lang="en-US" sz="1800" dirty="0" smtClean="0">
                <a:latin typeface="Candara" panose="020E0502030303020204" pitchFamily="34" charset="0"/>
              </a:rPr>
              <a:t>the broadband </a:t>
            </a:r>
            <a:r>
              <a:rPr lang="en-US" sz="1800" dirty="0">
                <a:latin typeface="Candara" panose="020E0502030303020204" pitchFamily="34" charset="0"/>
              </a:rPr>
              <a:t>network. The first type is a corporate or </a:t>
            </a:r>
            <a:r>
              <a:rPr lang="en-US" sz="1800" b="1" dirty="0">
                <a:latin typeface="Candara" panose="020E0502030303020204" pitchFamily="34" charset="0"/>
              </a:rPr>
              <a:t>enterprise user </a:t>
            </a:r>
            <a:r>
              <a:rPr lang="en-US" sz="1800" dirty="0">
                <a:latin typeface="Candara" panose="020E0502030303020204" pitchFamily="34" charset="0"/>
              </a:rPr>
              <a:t>who has a campus-wide network. </a:t>
            </a:r>
            <a:r>
              <a:rPr lang="en-US" sz="1800" dirty="0" smtClean="0">
                <a:latin typeface="Candara" panose="020E0502030303020204" pitchFamily="34" charset="0"/>
              </a:rPr>
              <a:t>The second </a:t>
            </a:r>
            <a:r>
              <a:rPr lang="en-US" sz="1800" dirty="0">
                <a:latin typeface="Candara" panose="020E0502030303020204" pitchFamily="34" charset="0"/>
              </a:rPr>
              <a:t>type is the </a:t>
            </a:r>
            <a:r>
              <a:rPr lang="en-US" sz="1800" b="1" dirty="0">
                <a:latin typeface="Candara" panose="020E0502030303020204" pitchFamily="34" charset="0"/>
              </a:rPr>
              <a:t>service provider</a:t>
            </a:r>
            <a:r>
              <a:rPr lang="en-US" sz="1800" dirty="0">
                <a:latin typeface="Candara" panose="020E0502030303020204" pitchFamily="34" charset="0"/>
              </a:rPr>
              <a:t>. The third type is a </a:t>
            </a:r>
            <a:r>
              <a:rPr lang="en-US" sz="1800" b="1" dirty="0">
                <a:latin typeface="Candara" panose="020E0502030303020204" pitchFamily="34" charset="0"/>
              </a:rPr>
              <a:t>residential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latin typeface="Candara" panose="020E0502030303020204" pitchFamily="34" charset="0"/>
              </a:rPr>
              <a:t>small business customer</a:t>
            </a:r>
            <a:r>
              <a:rPr lang="en-US" sz="1800" dirty="0">
                <a:latin typeface="Candara" panose="020E0502030303020204" pitchFamily="34" charset="0"/>
              </a:rPr>
              <a:t>, who </a:t>
            </a:r>
            <a:r>
              <a:rPr lang="en-US" sz="1800" dirty="0" smtClean="0">
                <a:latin typeface="Candara" panose="020E0502030303020204" pitchFamily="34" charset="0"/>
              </a:rPr>
              <a:t>has multimedia </a:t>
            </a:r>
            <a:r>
              <a:rPr lang="en-US" sz="1800" dirty="0">
                <a:latin typeface="Candara" panose="020E0502030303020204" pitchFamily="34" charset="0"/>
              </a:rPr>
              <a:t>requirements. However, they typically have neither a sophisticated LAN environment </a:t>
            </a:r>
            <a:r>
              <a:rPr lang="en-US" sz="1800" dirty="0" smtClean="0">
                <a:latin typeface="Candara" panose="020E0502030303020204" pitchFamily="34" charset="0"/>
              </a:rPr>
              <a:t>nor large </a:t>
            </a:r>
            <a:r>
              <a:rPr lang="en-US" sz="1800" dirty="0">
                <a:latin typeface="Candara" panose="020E0502030303020204" pitchFamily="34" charset="0"/>
              </a:rPr>
              <a:t>bandwidth requirements in both directions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In the </a:t>
            </a:r>
            <a:r>
              <a:rPr lang="en-US" sz="1800" b="1" dirty="0">
                <a:latin typeface="Candara" panose="020E0502030303020204" pitchFamily="34" charset="0"/>
              </a:rPr>
              <a:t>first customer type</a:t>
            </a:r>
            <a:r>
              <a:rPr lang="en-US" sz="1800" dirty="0">
                <a:latin typeface="Candara" panose="020E0502030303020204" pitchFamily="34" charset="0"/>
              </a:rPr>
              <a:t>, access to </a:t>
            </a:r>
            <a:r>
              <a:rPr lang="en-US" sz="1800" b="1" dirty="0">
                <a:latin typeface="Candara" panose="020E0502030303020204" pitchFamily="34" charset="0"/>
              </a:rPr>
              <a:t>broadband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WAN</a:t>
            </a:r>
            <a:r>
              <a:rPr lang="en-US" sz="1800" dirty="0">
                <a:latin typeface="Candara" panose="020E0502030303020204" pitchFamily="34" charset="0"/>
              </a:rPr>
              <a:t> for corporate or enterprise customers is </a:t>
            </a:r>
            <a:r>
              <a:rPr lang="en-US" sz="1800" dirty="0" smtClean="0">
                <a:latin typeface="Candara" panose="020E0502030303020204" pitchFamily="34" charset="0"/>
              </a:rPr>
              <a:t>accomplished </a:t>
            </a:r>
            <a:r>
              <a:rPr lang="en-US" sz="1800" dirty="0">
                <a:latin typeface="Candara" panose="020E0502030303020204" pitchFamily="34" charset="0"/>
              </a:rPr>
              <a:t>by an </a:t>
            </a:r>
            <a:r>
              <a:rPr lang="en-US" sz="1800" b="1" dirty="0">
                <a:latin typeface="Candara" panose="020E0502030303020204" pitchFamily="34" charset="0"/>
              </a:rPr>
              <a:t>optical fiber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link</a:t>
            </a:r>
            <a:r>
              <a:rPr lang="en-US" sz="1800" dirty="0">
                <a:latin typeface="Candara" panose="020E0502030303020204" pitchFamily="34" charset="0"/>
              </a:rPr>
              <a:t> from the </a:t>
            </a:r>
            <a:r>
              <a:rPr lang="en-US" sz="1800" b="1" dirty="0">
                <a:latin typeface="Candara" panose="020E0502030303020204" pitchFamily="34" charset="0"/>
              </a:rPr>
              <a:t>WAN router </a:t>
            </a:r>
            <a:r>
              <a:rPr lang="en-US" sz="1800" dirty="0">
                <a:latin typeface="Candara" panose="020E0502030303020204" pitchFamily="34" charset="0"/>
              </a:rPr>
              <a:t>or </a:t>
            </a:r>
            <a:r>
              <a:rPr lang="en-US" sz="1800" b="1" dirty="0">
                <a:latin typeface="Candara" panose="020E0502030303020204" pitchFamily="34" charset="0"/>
              </a:rPr>
              <a:t>switch </a:t>
            </a:r>
            <a:r>
              <a:rPr lang="en-US" sz="1800" dirty="0">
                <a:latin typeface="Candara" panose="020E0502030303020204" pitchFamily="34" charset="0"/>
              </a:rPr>
              <a:t>to a </a:t>
            </a:r>
            <a:r>
              <a:rPr lang="en-US" sz="1800" b="1" dirty="0">
                <a:latin typeface="Candara" panose="020E0502030303020204" pitchFamily="34" charset="0"/>
              </a:rPr>
              <a:t>campus device</a:t>
            </a:r>
            <a:r>
              <a:rPr lang="en-US" sz="1800" dirty="0">
                <a:latin typeface="Candara" panose="020E0502030303020204" pitchFamily="34" charset="0"/>
              </a:rPr>
              <a:t>, which could </a:t>
            </a:r>
            <a:r>
              <a:rPr lang="en-US" sz="1800" dirty="0" smtClean="0">
                <a:latin typeface="Candara" panose="020E0502030303020204" pitchFamily="34" charset="0"/>
              </a:rPr>
              <a:t>be either </a:t>
            </a:r>
            <a:r>
              <a:rPr lang="en-US" sz="1800" dirty="0">
                <a:latin typeface="Candara" panose="020E0502030303020204" pitchFamily="34" charset="0"/>
              </a:rPr>
              <a:t>a switch or a router.</a:t>
            </a: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second type </a:t>
            </a:r>
            <a:r>
              <a:rPr lang="en-US" sz="1800" b="1" dirty="0" smtClean="0">
                <a:latin typeface="Candara" panose="020E0502030303020204" pitchFamily="34" charset="0"/>
              </a:rPr>
              <a:t>of user</a:t>
            </a:r>
            <a:r>
              <a:rPr lang="en-US" sz="1800" dirty="0">
                <a:latin typeface="Candara" panose="020E0502030303020204" pitchFamily="34" charset="0"/>
              </a:rPr>
              <a:t>, a </a:t>
            </a:r>
            <a:r>
              <a:rPr lang="en-US" sz="1800" b="1" dirty="0">
                <a:latin typeface="Candara" panose="020E0502030303020204" pitchFamily="34" charset="0"/>
              </a:rPr>
              <a:t>service provider</a:t>
            </a:r>
            <a:r>
              <a:rPr lang="en-US" sz="1800" dirty="0">
                <a:latin typeface="Candara" panose="020E0502030303020204" pitchFamily="34" charset="0"/>
              </a:rPr>
              <a:t>, can be one of several choices: a cable operator, or a </a:t>
            </a:r>
            <a:r>
              <a:rPr lang="en-US" sz="1800" dirty="0" smtClean="0">
                <a:latin typeface="Candara" panose="020E0502030303020204" pitchFamily="34" charset="0"/>
              </a:rPr>
              <a:t>local exchange </a:t>
            </a:r>
            <a:r>
              <a:rPr lang="en-US" sz="1800" dirty="0">
                <a:latin typeface="Candara" panose="020E0502030303020204" pitchFamily="34" charset="0"/>
              </a:rPr>
              <a:t>carrier or </a:t>
            </a:r>
            <a:r>
              <a:rPr lang="en-US" sz="1800" b="1" dirty="0">
                <a:latin typeface="Candara" panose="020E0502030303020204" pitchFamily="34" charset="0"/>
              </a:rPr>
              <a:t>telephone company</a:t>
            </a:r>
            <a:r>
              <a:rPr lang="en-US" sz="1800" dirty="0">
                <a:latin typeface="Candara" panose="020E0502030303020204" pitchFamily="34" charset="0"/>
              </a:rPr>
              <a:t>, or a </a:t>
            </a:r>
            <a:r>
              <a:rPr lang="en-US" sz="1800" b="1" dirty="0">
                <a:latin typeface="Candara" panose="020E0502030303020204" pitchFamily="34" charset="0"/>
              </a:rPr>
              <a:t>multiple system operator</a:t>
            </a:r>
            <a:r>
              <a:rPr lang="en-US" sz="1800" dirty="0">
                <a:latin typeface="Candara" panose="020E0502030303020204" pitchFamily="34" charset="0"/>
              </a:rPr>
              <a:t> (</a:t>
            </a:r>
            <a:r>
              <a:rPr lang="en-US" sz="1800" b="1" dirty="0">
                <a:latin typeface="Candara" panose="020E0502030303020204" pitchFamily="34" charset="0"/>
              </a:rPr>
              <a:t>MSO</a:t>
            </a:r>
            <a:r>
              <a:rPr lang="en-US" sz="1800" dirty="0">
                <a:latin typeface="Candara" panose="020E0502030303020204" pitchFamily="34" charset="0"/>
              </a:rPr>
              <a:t>) who multiplexes </a:t>
            </a:r>
            <a:r>
              <a:rPr lang="en-US" sz="1800" dirty="0" smtClean="0">
                <a:latin typeface="Candara" panose="020E0502030303020204" pitchFamily="34" charset="0"/>
              </a:rPr>
              <a:t>several services</a:t>
            </a:r>
            <a:r>
              <a:rPr lang="en-US" sz="1800" dirty="0">
                <a:latin typeface="Candara" panose="020E0502030303020204" pitchFamily="34" charset="0"/>
              </a:rPr>
              <a:t>, such as telephony, video, and data services. The interface to the WAN </a:t>
            </a:r>
            <a:r>
              <a:rPr lang="en-US" sz="1800" dirty="0" smtClean="0">
                <a:latin typeface="Candara" panose="020E0502030303020204" pitchFamily="34" charset="0"/>
              </a:rPr>
              <a:t>in this </a:t>
            </a:r>
            <a:r>
              <a:rPr lang="en-US" sz="1800" dirty="0">
                <a:latin typeface="Candara" panose="020E0502030303020204" pitchFamily="34" charset="0"/>
              </a:rPr>
              <a:t>case is via a </a:t>
            </a:r>
            <a:r>
              <a:rPr lang="en-US" sz="1800" b="1" dirty="0" smtClean="0">
                <a:latin typeface="Candara" panose="020E0502030303020204" pitchFamily="34" charset="0"/>
              </a:rPr>
              <a:t>gateway</a:t>
            </a:r>
            <a:r>
              <a:rPr lang="en-US" sz="1800" dirty="0">
                <a:latin typeface="Candara" panose="020E0502030303020204" pitchFamily="34" charset="0"/>
              </a:rPr>
              <a:t>. The </a:t>
            </a:r>
            <a:r>
              <a:rPr lang="en-US" sz="1800" b="1" dirty="0">
                <a:latin typeface="Candara" panose="020E0502030303020204" pitchFamily="34" charset="0"/>
              </a:rPr>
              <a:t>physical link</a:t>
            </a:r>
            <a:r>
              <a:rPr lang="en-US" sz="1800" dirty="0">
                <a:latin typeface="Candara" panose="020E0502030303020204" pitchFamily="34" charset="0"/>
              </a:rPr>
              <a:t> between the </a:t>
            </a:r>
            <a:r>
              <a:rPr lang="en-US" sz="1800" b="1" dirty="0">
                <a:latin typeface="Candara" panose="020E0502030303020204" pitchFamily="34" charset="0"/>
              </a:rPr>
              <a:t>gateway</a:t>
            </a:r>
            <a:r>
              <a:rPr lang="en-US" sz="1800" dirty="0">
                <a:latin typeface="Candara" panose="020E0502030303020204" pitchFamily="34" charset="0"/>
              </a:rPr>
              <a:t> and the </a:t>
            </a:r>
            <a:r>
              <a:rPr lang="en-US" sz="1800" b="1" dirty="0">
                <a:latin typeface="Candara" panose="020E0502030303020204" pitchFamily="34" charset="0"/>
              </a:rPr>
              <a:t>WAN</a:t>
            </a:r>
            <a:r>
              <a:rPr lang="en-US" sz="1800" dirty="0">
                <a:latin typeface="Candara" panose="020E0502030303020204" pitchFamily="34" charset="0"/>
              </a:rPr>
              <a:t> depends on the </a:t>
            </a:r>
            <a:r>
              <a:rPr lang="en-US" sz="1800" b="1" dirty="0">
                <a:latin typeface="Candara" panose="020E0502030303020204" pitchFamily="34" charset="0"/>
              </a:rPr>
              <a:t>demographic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latin typeface="Candara" panose="020E0502030303020204" pitchFamily="34" charset="0"/>
              </a:rPr>
              <a:t>configuration</a:t>
            </a:r>
            <a:r>
              <a:rPr lang="en-US" sz="1800" dirty="0" smtClean="0">
                <a:latin typeface="Candara" panose="020E0502030303020204" pitchFamily="34" charset="0"/>
              </a:rPr>
              <a:t>. The </a:t>
            </a:r>
            <a:r>
              <a:rPr lang="en-US" sz="1800" b="1" dirty="0">
                <a:latin typeface="Candara" panose="020E0502030303020204" pitchFamily="34" charset="0"/>
              </a:rPr>
              <a:t>third type of customer</a:t>
            </a:r>
            <a:r>
              <a:rPr lang="en-US" sz="1800" dirty="0">
                <a:latin typeface="Candara" panose="020E0502030303020204" pitchFamily="34" charset="0"/>
              </a:rPr>
              <a:t>, namely residential and small business office, is the focus of </a:t>
            </a:r>
            <a:r>
              <a:rPr lang="en-US" sz="1800" b="1" dirty="0" smtClean="0">
                <a:latin typeface="Candara" panose="020E0502030303020204" pitchFamily="34" charset="0"/>
              </a:rPr>
              <a:t>broadband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latin typeface="Candara" panose="020E0502030303020204" pitchFamily="34" charset="0"/>
              </a:rPr>
              <a:t>access </a:t>
            </a:r>
            <a:r>
              <a:rPr lang="en-US" sz="1800" b="1" dirty="0">
                <a:latin typeface="Candara" panose="020E0502030303020204" pitchFamily="34" charset="0"/>
              </a:rPr>
              <a:t>network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latin typeface="Candara" panose="020E0502030303020204" pitchFamily="34" charset="0"/>
              </a:rPr>
              <a:t>technology</a:t>
            </a:r>
            <a:r>
              <a:rPr lang="en-US" sz="1800" dirty="0">
                <a:latin typeface="Candara" panose="020E0502030303020204" pitchFamily="34" charset="0"/>
              </a:rPr>
              <a:t>. We will address the wired access networks including </a:t>
            </a:r>
            <a:r>
              <a:rPr lang="en-US" sz="1800" b="1" dirty="0">
                <a:latin typeface="Candara" panose="020E0502030303020204" pitchFamily="34" charset="0"/>
              </a:rPr>
              <a:t>passive </a:t>
            </a:r>
            <a:r>
              <a:rPr lang="en-US" sz="1800" b="1" dirty="0" smtClean="0">
                <a:latin typeface="Candara" panose="020E0502030303020204" pitchFamily="34" charset="0"/>
              </a:rPr>
              <a:t>optical network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latin typeface="Candara" panose="020E0502030303020204" pitchFamily="34" charset="0"/>
              </a:rPr>
              <a:t>PON</a:t>
            </a:r>
            <a:r>
              <a:rPr lang="en-US" sz="1800" dirty="0">
                <a:latin typeface="Candara" panose="020E0502030303020204" pitchFamily="34" charset="0"/>
              </a:rPr>
              <a:t>) in this chapter. We will cover </a:t>
            </a:r>
            <a:r>
              <a:rPr lang="en-US" sz="1800" b="1" dirty="0">
                <a:latin typeface="Candara" panose="020E0502030303020204" pitchFamily="34" charset="0"/>
              </a:rPr>
              <a:t>wireless access networks </a:t>
            </a:r>
            <a:r>
              <a:rPr lang="en-US" sz="1800" dirty="0">
                <a:latin typeface="Candara" panose="020E0502030303020204" pitchFamily="34" charset="0"/>
              </a:rPr>
              <a:t>in Chapter 14.</a:t>
            </a:r>
          </a:p>
          <a:p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b="1" dirty="0" smtClean="0">
                <a:latin typeface="Candara" panose="020E0502030303020204" pitchFamily="34" charset="0"/>
              </a:rPr>
              <a:t>Access </a:t>
            </a:r>
            <a:r>
              <a:rPr lang="en-US" sz="1800" b="1" dirty="0">
                <a:latin typeface="Candara" panose="020E0502030303020204" pitchFamily="34" charset="0"/>
              </a:rPr>
              <a:t>networks </a:t>
            </a:r>
            <a:r>
              <a:rPr lang="en-US" sz="1800" dirty="0">
                <a:latin typeface="Candara" panose="020E0502030303020204" pitchFamily="34" charset="0"/>
              </a:rPr>
              <a:t>to </a:t>
            </a:r>
            <a:r>
              <a:rPr lang="en-US" sz="1800" b="1" dirty="0">
                <a:latin typeface="Candara" panose="020E0502030303020204" pitchFamily="34" charset="0"/>
              </a:rPr>
              <a:t>customer </a:t>
            </a:r>
            <a:r>
              <a:rPr lang="en-US" sz="1800" dirty="0">
                <a:latin typeface="Candara" panose="020E0502030303020204" pitchFamily="34" charset="0"/>
              </a:rPr>
              <a:t>premises from the </a:t>
            </a:r>
            <a:r>
              <a:rPr lang="en-US" sz="1800" b="1" dirty="0">
                <a:latin typeface="Candara" panose="020E0502030303020204" pitchFamily="34" charset="0"/>
              </a:rPr>
              <a:t>backbone MPLS/ATM/IP WAN </a:t>
            </a:r>
            <a:r>
              <a:rPr lang="en-US" sz="1800" dirty="0">
                <a:latin typeface="Candara" panose="020E0502030303020204" pitchFamily="34" charset="0"/>
              </a:rPr>
              <a:t>are shown in </a:t>
            </a:r>
            <a:r>
              <a:rPr lang="en-US" sz="1800" b="1" dirty="0" smtClean="0">
                <a:latin typeface="Candara" panose="020E0502030303020204" pitchFamily="34" charset="0"/>
              </a:rPr>
              <a:t>Figure 13.1</a:t>
            </a:r>
            <a:r>
              <a:rPr lang="en-US" sz="1800" dirty="0" smtClean="0">
                <a:latin typeface="Candara" panose="020E0502030303020204" pitchFamily="34" charset="0"/>
              </a:rPr>
              <a:t>. One of the </a:t>
            </a:r>
            <a:r>
              <a:rPr lang="en-US" sz="1800" b="1" dirty="0" smtClean="0">
                <a:latin typeface="Candara" panose="020E0502030303020204" pitchFamily="34" charset="0"/>
              </a:rPr>
              <a:t>access networks</a:t>
            </a:r>
            <a:r>
              <a:rPr lang="en-US" sz="1800" dirty="0" smtClean="0">
                <a:latin typeface="Candara" panose="020E0502030303020204" pitchFamily="34" charset="0"/>
              </a:rPr>
              <a:t> is the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OC-n/STS-n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latin typeface="Candara" panose="020E0502030303020204" pitchFamily="34" charset="0"/>
              </a:rPr>
              <a:t>links</a:t>
            </a:r>
            <a:r>
              <a:rPr lang="en-US" sz="1800" dirty="0" smtClean="0">
                <a:latin typeface="Candara" panose="020E0502030303020204" pitchFamily="34" charset="0"/>
              </a:rPr>
              <a:t>. It generally </a:t>
            </a:r>
            <a:r>
              <a:rPr lang="en-US" sz="1800" b="1" dirty="0" smtClean="0">
                <a:latin typeface="Candara" panose="020E0502030303020204" pitchFamily="34" charset="0"/>
              </a:rPr>
              <a:t>has </a:t>
            </a:r>
            <a:r>
              <a:rPr lang="en-US" sz="1800" dirty="0" smtClean="0">
                <a:latin typeface="Candara" panose="020E0502030303020204" pitchFamily="34" charset="0"/>
              </a:rPr>
              <a:t>a </a:t>
            </a:r>
            <a:r>
              <a:rPr lang="en-US" sz="1800" b="1" dirty="0" smtClean="0">
                <a:latin typeface="Candara" panose="020E0502030303020204" pitchFamily="34" charset="0"/>
              </a:rPr>
              <a:t>router </a:t>
            </a:r>
            <a:r>
              <a:rPr lang="en-US" sz="1800" dirty="0" smtClean="0">
                <a:latin typeface="Candara" panose="020E0502030303020204" pitchFamily="34" charset="0"/>
              </a:rPr>
              <a:t>or a </a:t>
            </a:r>
            <a:r>
              <a:rPr lang="en-US" sz="1800" b="1" dirty="0" smtClean="0">
                <a:latin typeface="Candara" panose="020E0502030303020204" pitchFamily="34" charset="0"/>
              </a:rPr>
              <a:t>switch </a:t>
            </a:r>
            <a:r>
              <a:rPr lang="en-US" sz="1800" dirty="0" smtClean="0">
                <a:latin typeface="Candara" panose="020E0502030303020204" pitchFamily="34" charset="0"/>
              </a:rPr>
              <a:t>at either </a:t>
            </a:r>
            <a:r>
              <a:rPr lang="en-US" sz="1800" b="1" dirty="0" smtClean="0">
                <a:latin typeface="Candara" panose="020E0502030303020204" pitchFamily="34" charset="0"/>
              </a:rPr>
              <a:t>end </a:t>
            </a:r>
            <a:r>
              <a:rPr lang="en-US" sz="1800" dirty="0" smtClean="0">
                <a:latin typeface="Candara" panose="020E0502030303020204" pitchFamily="34" charset="0"/>
              </a:rPr>
              <a:t>of the </a:t>
            </a:r>
            <a:r>
              <a:rPr lang="en-US" sz="1800" b="1" dirty="0" smtClean="0">
                <a:latin typeface="Candara" panose="020E0502030303020204" pitchFamily="34" charset="0"/>
              </a:rPr>
              <a:t>access network</a:t>
            </a:r>
            <a:r>
              <a:rPr lang="en-US" sz="1800" dirty="0" smtClean="0">
                <a:latin typeface="Candara" panose="020E0502030303020204" pitchFamily="34" charset="0"/>
              </a:rPr>
              <a:t>. </a:t>
            </a:r>
            <a:r>
              <a:rPr lang="en-US" sz="1800" b="1" dirty="0" smtClean="0">
                <a:latin typeface="Candara" panose="020E0502030303020204" pitchFamily="34" charset="0"/>
              </a:rPr>
              <a:t>It is primarily used for enterprise connection.</a:t>
            </a:r>
          </a:p>
          <a:p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Four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categories </a:t>
            </a:r>
            <a:r>
              <a:rPr lang="en-US" sz="1800" dirty="0">
                <a:latin typeface="Candara" panose="020E0502030303020204" pitchFamily="34" charset="0"/>
              </a:rPr>
              <a:t>of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access technologies </a:t>
            </a:r>
            <a:r>
              <a:rPr lang="en-US" sz="1800" dirty="0">
                <a:latin typeface="Candara" panose="020E0502030303020204" pitchFamily="34" charset="0"/>
              </a:rPr>
              <a:t>are currently available </a:t>
            </a:r>
            <a:r>
              <a:rPr lang="en-US" sz="1800" dirty="0" smtClean="0">
                <a:latin typeface="Candara" panose="020E0502030303020204" pitchFamily="34" charset="0"/>
              </a:rPr>
              <a:t>either </a:t>
            </a:r>
            <a:r>
              <a:rPr lang="en-US" sz="1800" dirty="0">
                <a:latin typeface="Candara" panose="020E0502030303020204" pitchFamily="34" charset="0"/>
              </a:rPr>
              <a:t>in deployable or </a:t>
            </a:r>
            <a:r>
              <a:rPr lang="en-US" sz="1800" dirty="0" smtClean="0">
                <a:latin typeface="Candara" panose="020E0502030303020204" pitchFamily="34" charset="0"/>
              </a:rPr>
              <a:t>developmental stage </a:t>
            </a:r>
            <a:r>
              <a:rPr lang="en-US" sz="1800" dirty="0">
                <a:latin typeface="Candara" panose="020E0502030303020204" pitchFamily="34" charset="0"/>
              </a:rPr>
              <a:t>for connection to residential and small and medium business customers. </a:t>
            </a:r>
            <a:r>
              <a:rPr lang="en-US" sz="1800" b="1" dirty="0">
                <a:latin typeface="Candara" panose="020E0502030303020204" pitchFamily="34" charset="0"/>
              </a:rPr>
              <a:t>Two access networks </a:t>
            </a:r>
            <a:r>
              <a:rPr lang="en-US" sz="1800" dirty="0" smtClean="0">
                <a:latin typeface="Candara" panose="020E0502030303020204" pitchFamily="34" charset="0"/>
              </a:rPr>
              <a:t>that are </a:t>
            </a:r>
            <a:r>
              <a:rPr lang="en-US" sz="1800" dirty="0">
                <a:latin typeface="Candara" panose="020E0502030303020204" pitchFamily="34" charset="0"/>
              </a:rPr>
              <a:t>extensively deployed now are </a:t>
            </a:r>
            <a:r>
              <a:rPr lang="en-US" sz="1800" b="1" dirty="0">
                <a:latin typeface="Candara" panose="020E0502030303020204" pitchFamily="34" charset="0"/>
              </a:rPr>
              <a:t>networks based on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HFC</a:t>
            </a:r>
            <a:r>
              <a:rPr lang="en-US" sz="1800" b="1" dirty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Hybrid Fiber Coaxial</a:t>
            </a:r>
            <a:r>
              <a:rPr lang="en-US" sz="1800" dirty="0">
                <a:latin typeface="Candara" panose="020E0502030303020204" pitchFamily="34" charset="0"/>
              </a:rPr>
              <a:t>)/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cable modem</a:t>
            </a:r>
            <a:r>
              <a:rPr lang="en-US" sz="1800" dirty="0">
                <a:latin typeface="Candara" panose="020E0502030303020204" pitchFamily="34" charset="0"/>
              </a:rPr>
              <a:t> (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CM</a:t>
            </a:r>
            <a:r>
              <a:rPr lang="en-US" sz="1800" dirty="0" smtClean="0">
                <a:latin typeface="Candara" panose="020E0502030303020204" pitchFamily="34" charset="0"/>
              </a:rPr>
              <a:t>) 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digital subscriber line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DSL</a:t>
            </a:r>
            <a:r>
              <a:rPr lang="en-US" sz="1800" dirty="0" smtClean="0">
                <a:latin typeface="Candara" panose="020E0502030303020204" pitchFamily="34" charset="0"/>
              </a:rPr>
              <a:t>). </a:t>
            </a:r>
          </a:p>
          <a:p>
            <a:r>
              <a:rPr lang="en-US" sz="1800" dirty="0" smtClean="0">
                <a:latin typeface="Candara" panose="020E0502030303020204" pitchFamily="34" charset="0"/>
              </a:rPr>
              <a:t>Figure </a:t>
            </a:r>
            <a:r>
              <a:rPr lang="en-US" sz="1800" dirty="0">
                <a:latin typeface="Candara" panose="020E0502030303020204" pitchFamily="34" charset="0"/>
              </a:rPr>
              <a:t>13.1 also shows the </a:t>
            </a:r>
            <a:r>
              <a:rPr lang="en-US" sz="1800" b="1" dirty="0">
                <a:latin typeface="Candara" panose="020E0502030303020204" pitchFamily="34" charset="0"/>
              </a:rPr>
              <a:t>third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latin typeface="Candara" panose="020E0502030303020204" pitchFamily="34" charset="0"/>
              </a:rPr>
              <a:t>fourth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access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networks</a:t>
            </a:r>
            <a:r>
              <a:rPr lang="en-US" sz="1800" dirty="0">
                <a:latin typeface="Candara" panose="020E0502030303020204" pitchFamily="34" charset="0"/>
              </a:rPr>
              <a:t>, which are a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wireless customer</a:t>
            </a:r>
            <a:r>
              <a:rPr lang="en-US" sz="1800" b="1" dirty="0"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network</a:t>
            </a:r>
            <a:r>
              <a:rPr lang="en-US" sz="1800" dirty="0" smtClean="0">
                <a:latin typeface="Candara" panose="020E0502030303020204" pitchFamily="34" charset="0"/>
              </a:rPr>
              <a:t> and </a:t>
            </a:r>
            <a:r>
              <a:rPr lang="en-US" sz="1800" dirty="0">
                <a:latin typeface="Candara" panose="020E0502030303020204" pitchFamily="34" charset="0"/>
              </a:rPr>
              <a:t>a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PON</a:t>
            </a:r>
            <a:r>
              <a:rPr lang="en-US" sz="1800" dirty="0" smtClean="0">
                <a:latin typeface="Candara" panose="020E0502030303020204" pitchFamily="34" charset="0"/>
              </a:rPr>
              <a:t>, which </a:t>
            </a:r>
            <a:r>
              <a:rPr lang="en-US" sz="1800" dirty="0">
                <a:latin typeface="Candara" panose="020E0502030303020204" pitchFamily="34" charset="0"/>
              </a:rPr>
              <a:t>are </a:t>
            </a:r>
            <a:r>
              <a:rPr lang="en-US" sz="1800" dirty="0" smtClean="0">
                <a:latin typeface="Candara" panose="020E0502030303020204" pitchFamily="34" charset="0"/>
              </a:rPr>
              <a:t>in the </a:t>
            </a:r>
            <a:r>
              <a:rPr lang="en-US" sz="1800" dirty="0">
                <a:latin typeface="Candara" panose="020E0502030303020204" pitchFamily="34" charset="0"/>
              </a:rPr>
              <a:t>early stage </a:t>
            </a:r>
            <a:r>
              <a:rPr lang="en-US" sz="1800" dirty="0" smtClean="0">
                <a:latin typeface="Candara" panose="020E0502030303020204" pitchFamily="34" charset="0"/>
              </a:rPr>
              <a:t>of deployment </a:t>
            </a:r>
            <a:r>
              <a:rPr lang="en-US" sz="1800" dirty="0">
                <a:latin typeface="Candara" panose="020E0502030303020204" pitchFamily="34" charset="0"/>
              </a:rPr>
              <a:t>and are trailing </a:t>
            </a:r>
            <a:r>
              <a:rPr lang="en-US" sz="1800" dirty="0" smtClean="0">
                <a:latin typeface="Candara" panose="020E0502030303020204" pitchFamily="34" charset="0"/>
              </a:rPr>
              <a:t>behind cable and ADSL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r>
              <a:rPr lang="en-US" sz="1800" dirty="0" smtClean="0">
                <a:latin typeface="Candara" panose="020E0502030303020204" pitchFamily="34" charset="0"/>
              </a:rPr>
              <a:t>Another </a:t>
            </a:r>
            <a:r>
              <a:rPr lang="en-US" sz="1800" b="1" dirty="0" smtClean="0">
                <a:latin typeface="Candara" panose="020E0502030303020204" pitchFamily="34" charset="0"/>
              </a:rPr>
              <a:t>method </a:t>
            </a:r>
            <a:r>
              <a:rPr lang="en-US" sz="1800" dirty="0" smtClean="0">
                <a:latin typeface="Candara" panose="020E0502030303020204" pitchFamily="34" charset="0"/>
              </a:rPr>
              <a:t>of getting </a:t>
            </a:r>
            <a:r>
              <a:rPr lang="en-US" sz="1800" b="1" dirty="0">
                <a:latin typeface="Candara" panose="020E0502030303020204" pitchFamily="34" charset="0"/>
              </a:rPr>
              <a:t>broadband service </a:t>
            </a:r>
            <a:r>
              <a:rPr lang="en-US" sz="1800" dirty="0">
                <a:latin typeface="Candara" panose="020E0502030303020204" pitchFamily="34" charset="0"/>
              </a:rPr>
              <a:t>to home is via a </a:t>
            </a:r>
            <a:r>
              <a:rPr lang="en-US" sz="1800" b="1" dirty="0">
                <a:latin typeface="Candara" panose="020E0502030303020204" pitchFamily="34" charset="0"/>
              </a:rPr>
              <a:t>satellite communication network</a:t>
            </a:r>
            <a:r>
              <a:rPr lang="en-US" sz="1800" dirty="0">
                <a:latin typeface="Candara" panose="020E0502030303020204" pitchFamily="34" charset="0"/>
              </a:rPr>
              <a:t>. This is </a:t>
            </a:r>
            <a:r>
              <a:rPr lang="en-US" sz="1800" dirty="0" smtClean="0">
                <a:latin typeface="Candara" panose="020E0502030303020204" pitchFamily="34" charset="0"/>
              </a:rPr>
              <a:t>primarily one-way </a:t>
            </a:r>
            <a:r>
              <a:rPr lang="en-US" sz="1800" dirty="0">
                <a:latin typeface="Candara" panose="020E0502030303020204" pitchFamily="34" charset="0"/>
              </a:rPr>
              <a:t>to the customer location and is not easily amenable for interactive broadband </a:t>
            </a:r>
            <a:r>
              <a:rPr lang="en-US" sz="1800" dirty="0" smtClean="0">
                <a:latin typeface="Candara" panose="020E0502030303020204" pitchFamily="34" charset="0"/>
              </a:rPr>
              <a:t>communication due </a:t>
            </a:r>
            <a:r>
              <a:rPr lang="en-US" sz="1800" dirty="0">
                <a:latin typeface="Candara" panose="020E0502030303020204" pitchFamily="34" charset="0"/>
              </a:rPr>
              <a:t>to large propagation delay. </a:t>
            </a:r>
          </a:p>
        </p:txBody>
      </p:sp>
    </p:spTree>
    <p:extLst>
      <p:ext uri="{BB962C8B-B14F-4D97-AF65-F5344CB8AC3E}">
        <p14:creationId xmlns:p14="http://schemas.microsoft.com/office/powerpoint/2010/main" val="25315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" name="Shape 501"/>
          <p:cNvCxnSpPr/>
          <p:nvPr/>
        </p:nvCxnSpPr>
        <p:spPr>
          <a:xfrm>
            <a:off x="3078956" y="5472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2" name="Shape 502"/>
          <p:cNvSpPr txBox="1"/>
          <p:nvPr/>
        </p:nvSpPr>
        <p:spPr>
          <a:xfrm>
            <a:off x="2545556" y="5472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3078956" y="519115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DOCSIS 2.0 and 3.0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2904331" y="1128712"/>
            <a:ext cx="6499224" cy="4338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DOCSIS 2.0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Enhancements on improving the performance of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 upstream traffic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Efficient modulation techniques using two protocols: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Synchronous CDMA (code division multiple access)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Asynchronous TDMA (time division multiple access)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endParaRPr lang="en-US" sz="18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DOCSIS 3.0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Introduction of IPv6 management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Enhanced OSS interface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Accounting management – Usage-based billing: </a:t>
            </a:r>
          </a:p>
          <a:p>
            <a:pPr marL="914400" lvl="2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SAMIS (Subscriber Account Management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Interface Specification)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IP Multicast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Channel bonding</a:t>
            </a:r>
          </a:p>
        </p:txBody>
      </p:sp>
      <p:cxnSp>
        <p:nvCxnSpPr>
          <p:cNvPr id="507" name="Shape 507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8" name="Shape 508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509" name="Shape 509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0" name="Shape 510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</a:rPr>
              <a:t>DOCSIS Documentation</a:t>
            </a:r>
            <a:br>
              <a:rPr lang="en-US" sz="2800" b="1" dirty="0">
                <a:solidFill>
                  <a:schemeClr val="dk1"/>
                </a:solidFill>
              </a:rPr>
            </a:br>
            <a:r>
              <a:rPr lang="en-US" sz="2800" b="1" dirty="0">
                <a:solidFill>
                  <a:schemeClr val="dk1"/>
                </a:solidFill>
              </a:rPr>
              <a:t>(Management Related)</a:t>
            </a:r>
          </a:p>
        </p:txBody>
      </p:sp>
      <p:graphicFrame>
        <p:nvGraphicFramePr>
          <p:cNvPr id="518" name="Shape 518"/>
          <p:cNvGraphicFramePr/>
          <p:nvPr/>
        </p:nvGraphicFramePr>
        <p:xfrm>
          <a:off x="2774156" y="1509712"/>
          <a:ext cx="6400800" cy="6553125"/>
        </p:xfrm>
        <a:graphic>
          <a:graphicData uri="http://schemas.openxmlformats.org/drawingml/2006/table">
            <a:tbl>
              <a:tblPr>
                <a:noFill/>
                <a:tableStyleId>{55F29911-C038-4DFF-AD10-20BBB82B0888}</a:tableStyleId>
              </a:tblPr>
              <a:tblGrid>
                <a:gridCol w="2590800"/>
                <a:gridCol w="3810000"/>
              </a:tblGrid>
              <a:tr h="55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SP-CMCI-I10-050408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Cable Modem to Customer Premises equipment Interface (CMCI) Specification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SP-CMTRI-I01-970804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Cable Modem Telephony return Interface Specification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CM-SP-L2VPN-I08-080522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SP-CMTS-NSI-I01-960702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Cable Modem Termination System - network side Interface specification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SP-RFIv1-I01-990311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CM-SP-DRFI-I06-080215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 Interface Specification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CM-SP-BPI+-I12-050812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Baseline Privacy Interface Specification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CM-SP-OSSIv1.1-C01-050907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CM-SP-OSSIv2.0-I09-050812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CM-SP-M-OSSI-I07-071206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CM-SP-OSSIv3.0-I07-080522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OSS Interface Specifications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4639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Cable Device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4547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Event Notification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4546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 Interface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3083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4131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Baseline Privacy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draft-ietf-ipcdn-qos-mib-07.txt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4323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Quality of Service MIB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draft-ietf-ipcdn-tri-mib-00.txt, July 30, 1998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Telephony-return interface MIB for Cable Modems and CMTS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RFC 4036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CMTS for Subscriber Management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19" name="Shape 519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0" name="Shape 520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521" name="Shape 521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2" name="Shape 522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" name="Multiply 9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8" name="Shape 528"/>
          <p:cNvCxnSpPr/>
          <p:nvPr/>
        </p:nvCxnSpPr>
        <p:spPr>
          <a:xfrm>
            <a:off x="3155156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9" name="Shape 529"/>
          <p:cNvSpPr txBox="1"/>
          <p:nvPr/>
        </p:nvSpPr>
        <p:spPr>
          <a:xfrm>
            <a:off x="2545556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3078956" y="519115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Packet Cable VoIP </a:t>
            </a: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959" y="1433512"/>
            <a:ext cx="5800725" cy="2543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 txBox="1"/>
          <p:nvPr/>
        </p:nvSpPr>
        <p:spPr>
          <a:xfrm>
            <a:off x="3063081" y="5280025"/>
            <a:ext cx="5883274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Packet Cable defines a platform to deliver IP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services over DOCSIS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</a:p>
        </p:txBody>
      </p:sp>
      <p:cxnSp>
        <p:nvCxnSpPr>
          <p:cNvPr id="535" name="Shape 535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6" name="Shape 536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537" name="Shape 537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8" name="Shape 538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4" name="Shape 544"/>
          <p:cNvCxnSpPr/>
          <p:nvPr/>
        </p:nvCxnSpPr>
        <p:spPr>
          <a:xfrm>
            <a:off x="3155156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5" name="Shape 545"/>
          <p:cNvSpPr txBox="1"/>
          <p:nvPr/>
        </p:nvSpPr>
        <p:spPr>
          <a:xfrm>
            <a:off x="2545556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8397084" y="8469314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3078956" y="519115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 Packet Cable Multimedia </a:t>
            </a: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8556" y="1509712"/>
            <a:ext cx="4629150" cy="25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3078959" y="5243512"/>
            <a:ext cx="5881687" cy="1287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Platform for multimedia over DOCSIS access network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Application manager requests QoS on behalf of clients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Policy managers authorize and commit QoS requests</a:t>
            </a:r>
          </a:p>
        </p:txBody>
      </p:sp>
      <p:cxnSp>
        <p:nvCxnSpPr>
          <p:cNvPr id="551" name="Shape 551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2" name="Shape 552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553" name="Shape 553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4" name="Shape 554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/>
        </p:nvSpPr>
        <p:spPr>
          <a:xfrm>
            <a:off x="7346156" y="228600"/>
            <a:ext cx="227012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7879559" y="2286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183341" y="2528047"/>
            <a:ext cx="7801117" cy="2456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Subscriber 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(DSL) 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Networks</a:t>
            </a:r>
          </a:p>
        </p:txBody>
      </p:sp>
      <p:cxnSp>
        <p:nvCxnSpPr>
          <p:cNvPr id="564" name="Shape 564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5" name="Shape 565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" name="Shape 573"/>
          <p:cNvCxnSpPr/>
          <p:nvPr/>
        </p:nvCxnSpPr>
        <p:spPr>
          <a:xfrm>
            <a:off x="609600" y="609330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4" name="Shape 574"/>
          <p:cNvSpPr txBox="1"/>
          <p:nvPr/>
        </p:nvSpPr>
        <p:spPr>
          <a:xfrm>
            <a:off x="0" y="6093301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264475" y="976311"/>
            <a:ext cx="9619754" cy="40311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Why is DSL attractive?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Shannon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limit of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data rate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is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30,000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bps  (3-KHz, 30 dB S/N channel)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Digital transmission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over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loop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DSL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improves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data rate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8-15 Mbps </a:t>
            </a:r>
            <a:r>
              <a:rPr lang="en-US" sz="24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	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0.8-1.5 Mbps </a:t>
            </a: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Limit on distance: max to 18,000 feet	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203021" y="39375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DSL Access Technology</a:t>
            </a:r>
          </a:p>
        </p:txBody>
      </p:sp>
      <p:cxnSp>
        <p:nvCxnSpPr>
          <p:cNvPr id="577" name="Shape 577"/>
          <p:cNvCxnSpPr/>
          <p:nvPr/>
        </p:nvCxnSpPr>
        <p:spPr>
          <a:xfrm>
            <a:off x="18827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8" name="Shape 578"/>
          <p:cNvSpPr txBox="1"/>
          <p:nvPr/>
        </p:nvSpPr>
        <p:spPr>
          <a:xfrm>
            <a:off x="188275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6" name="Shape 586"/>
          <p:cNvCxnSpPr/>
          <p:nvPr/>
        </p:nvCxnSpPr>
        <p:spPr>
          <a:xfrm>
            <a:off x="264473" y="4633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7" name="Shape 587"/>
          <p:cNvSpPr txBox="1"/>
          <p:nvPr/>
        </p:nvSpPr>
        <p:spPr>
          <a:xfrm>
            <a:off x="-345127" y="4633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112073" y="976312"/>
            <a:ext cx="11052456" cy="2647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Loop conditions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with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 direct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copper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to the house  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Loaded coils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in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loop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(used to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increase 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analog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distance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)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cannot carry digital signal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Modern subdivisions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have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fiber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to the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neighborhood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or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curb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with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digital mux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Operating company inventory dated (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administrative issue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188273" y="290515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DSL Limitations</a:t>
            </a:r>
          </a:p>
        </p:txBody>
      </p:sp>
      <p:cxnSp>
        <p:nvCxnSpPr>
          <p:cNvPr id="590" name="Shape 590"/>
          <p:cNvCxnSpPr/>
          <p:nvPr/>
        </p:nvCxnSpPr>
        <p:spPr>
          <a:xfrm>
            <a:off x="18827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1" name="Shape 591"/>
          <p:cNvSpPr txBox="1"/>
          <p:nvPr/>
        </p:nvSpPr>
        <p:spPr>
          <a:xfrm>
            <a:off x="188276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220" y="6046839"/>
            <a:ext cx="1103179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Candara" panose="020E0502030303020204" pitchFamily="34" charset="0"/>
              </a:rPr>
              <a:t>Symmetric</a:t>
            </a:r>
            <a:r>
              <a:rPr lang="en-US" sz="1600" dirty="0">
                <a:solidFill>
                  <a:srgbClr val="00B0F0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Candara" panose="020E0502030303020204" pitchFamily="34" charset="0"/>
              </a:rPr>
              <a:t>high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data rate digital subscriber line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b="1" dirty="0">
                <a:solidFill>
                  <a:srgbClr val="00B0F0"/>
                </a:solidFill>
                <a:latin typeface="Candara" panose="020E0502030303020204" pitchFamily="34" charset="0"/>
              </a:rPr>
              <a:t>SH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DSL</a:t>
            </a:r>
            <a:r>
              <a:rPr lang="en-US" sz="1600" dirty="0">
                <a:latin typeface="Candara" panose="020E0502030303020204" pitchFamily="34" charset="0"/>
              </a:rPr>
              <a:t>) operates at Tl or El data rate in a </a:t>
            </a:r>
            <a:r>
              <a:rPr lang="en-US" sz="1600" b="1" dirty="0" smtClean="0">
                <a:latin typeface="Candara" panose="020E0502030303020204" pitchFamily="34" charset="0"/>
              </a:rPr>
              <a:t>duplex mode </a:t>
            </a:r>
            <a:r>
              <a:rPr lang="en-US" sz="1600" dirty="0">
                <a:latin typeface="Candara" panose="020E0502030303020204" pitchFamily="34" charset="0"/>
              </a:rPr>
              <a:t>with two pairs </a:t>
            </a:r>
            <a:r>
              <a:rPr lang="en-US" sz="1600" dirty="0" smtClean="0">
                <a:latin typeface="Candara" panose="020E0502030303020204" pitchFamily="34" charset="0"/>
              </a:rPr>
              <a:t>of wires </a:t>
            </a:r>
            <a:r>
              <a:rPr lang="en-US" sz="1600" dirty="0">
                <a:latin typeface="Candara" panose="020E0502030303020204" pitchFamily="34" charset="0"/>
              </a:rPr>
              <a:t>[RFC 3276], The duplex mode is defined as two-way communication </a:t>
            </a:r>
            <a:r>
              <a:rPr lang="en-US" sz="1600" dirty="0" smtClean="0">
                <a:latin typeface="Candara" panose="020E0502030303020204" pitchFamily="34" charset="0"/>
              </a:rPr>
              <a:t>with the </a:t>
            </a:r>
            <a:r>
              <a:rPr lang="en-US" sz="1600" dirty="0">
                <a:latin typeface="Candara" panose="020E0502030303020204" pitchFamily="34" charset="0"/>
              </a:rPr>
              <a:t>same speed in both directions. Symmetric HDSL operates with two pairs, one for each </a:t>
            </a:r>
            <a:r>
              <a:rPr lang="en-US" sz="1600" dirty="0" smtClean="0">
                <a:latin typeface="Candara" panose="020E0502030303020204" pitchFamily="34" charset="0"/>
              </a:rPr>
              <a:t>direction. SHDSL </a:t>
            </a:r>
            <a:r>
              <a:rPr lang="en-US" sz="1600" dirty="0">
                <a:latin typeface="Candara" panose="020E0502030303020204" pitchFamily="34" charset="0"/>
              </a:rPr>
              <a:t>typically operates at rates from 256 Kb/s to 6 Mb/s upstream and </a:t>
            </a:r>
            <a:r>
              <a:rPr lang="en-US" sz="1600" dirty="0" smtClean="0">
                <a:latin typeface="Candara" panose="020E0502030303020204" pitchFamily="34" charset="0"/>
              </a:rPr>
              <a:t>downstream. 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VDSL</a:t>
            </a:r>
            <a:r>
              <a:rPr lang="en-US" sz="1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operates </a:t>
            </a:r>
            <a:r>
              <a:rPr lang="en-US" sz="1600" b="1" dirty="0">
                <a:latin typeface="Candara" panose="020E0502030303020204" pitchFamily="34" charset="0"/>
              </a:rPr>
              <a:t>asymmetrically</a:t>
            </a:r>
            <a:r>
              <a:rPr lang="en-US" sz="1600" dirty="0">
                <a:latin typeface="Candara" panose="020E0502030303020204" pitchFamily="34" charset="0"/>
              </a:rPr>
              <a:t>. As in ADSL, the downstream signal has a larger bandwidth and </a:t>
            </a:r>
            <a:r>
              <a:rPr lang="en-US" sz="1600" dirty="0" smtClean="0">
                <a:latin typeface="Candara" panose="020E0502030303020204" pitchFamily="34" charset="0"/>
              </a:rPr>
              <a:t>is at </a:t>
            </a:r>
            <a:r>
              <a:rPr lang="en-US" sz="1600" dirty="0">
                <a:latin typeface="Candara" panose="020E0502030303020204" pitchFamily="34" charset="0"/>
              </a:rPr>
              <a:t>the high end of the spectrum, whereas the upstream is at the lower end of the spectrum with a </a:t>
            </a:r>
            <a:r>
              <a:rPr lang="en-US" sz="1600" dirty="0" smtClean="0">
                <a:latin typeface="Candara" panose="020E0502030303020204" pitchFamily="34" charset="0"/>
              </a:rPr>
              <a:t>lower bandwidth </a:t>
            </a:r>
            <a:r>
              <a:rPr lang="en-US" sz="1600" dirty="0">
                <a:latin typeface="Candara" panose="020E0502030303020204" pitchFamily="34" charset="0"/>
              </a:rPr>
              <a:t>for the signals. VDSL 2 has long- and short-range implementation, the former being </a:t>
            </a:r>
            <a:r>
              <a:rPr lang="en-US" sz="1600" dirty="0" smtClean="0">
                <a:latin typeface="Candara" panose="020E0502030303020204" pitchFamily="34" charset="0"/>
              </a:rPr>
              <a:t>asymmetrical </a:t>
            </a:r>
            <a:r>
              <a:rPr lang="en-US" sz="1600" dirty="0">
                <a:latin typeface="Candara" panose="020E0502030303020204" pitchFamily="34" charset="0"/>
              </a:rPr>
              <a:t>and the latter being symmetrical.</a:t>
            </a:r>
            <a:endParaRPr lang="ar-SA" sz="1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9" name="Shape 599"/>
          <p:cNvCxnSpPr/>
          <p:nvPr/>
        </p:nvCxnSpPr>
        <p:spPr>
          <a:xfrm>
            <a:off x="609600" y="6157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0" name="Shape 600"/>
          <p:cNvSpPr txBox="1"/>
          <p:nvPr/>
        </p:nvSpPr>
        <p:spPr>
          <a:xfrm>
            <a:off x="0" y="6157912"/>
            <a:ext cx="1524000" cy="4540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3462340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533400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xDSL Technologies</a:t>
            </a:r>
          </a:p>
        </p:txBody>
      </p:sp>
      <p:graphicFrame>
        <p:nvGraphicFramePr>
          <p:cNvPr id="603" name="Shape 603"/>
          <p:cNvGraphicFramePr/>
          <p:nvPr>
            <p:extLst>
              <p:ext uri="{D42A27DB-BD31-4B8C-83A1-F6EECF244321}">
                <p14:modId xmlns:p14="http://schemas.microsoft.com/office/powerpoint/2010/main" val="3505036737"/>
              </p:ext>
            </p:extLst>
          </p:nvPr>
        </p:nvGraphicFramePr>
        <p:xfrm>
          <a:off x="1555955" y="1281112"/>
          <a:ext cx="8059994" cy="4310025"/>
        </p:xfrm>
        <a:graphic>
          <a:graphicData uri="http://schemas.openxmlformats.org/drawingml/2006/table">
            <a:tbl>
              <a:tblPr>
                <a:noFill/>
                <a:tableStyleId>{55F29911-C038-4DFF-AD10-20BBB82B0888}</a:tableStyleId>
              </a:tblPr>
              <a:tblGrid>
                <a:gridCol w="892277"/>
                <a:gridCol w="2920181"/>
                <a:gridCol w="1297858"/>
                <a:gridCol w="663678"/>
                <a:gridCol w="619432"/>
                <a:gridCol w="166656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Name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Meaning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Max Data Rate*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Mode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Cable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Applications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ADSL /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ADSL2 / ADSL2+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Asymmetric Digital Subscriber Line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7/12/24  Mbps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0.8/1/1 Mbps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Down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Up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Most common type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SHDSL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Symmetric High data rate DSL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5.6 Mbps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Duplex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Duplex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2-pair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Business Connections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VDSL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 Km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Very high data rate Digital Subscriber Line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55 Mbps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15 Mbps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Down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Up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2-pair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Triple Play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(No QoS)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VDSL2-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Long Reach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3 Km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Very high data rate Digital Subscriber Line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55 Mbps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30 Mbps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Down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Up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2-pair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Triple Play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VDSL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Short Reach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500 m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Very high data rate Digital Subscriber Line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 Mbps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 Mbps 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Down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Up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2-pair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Triple Play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" name="Shape 604"/>
          <p:cNvSpPr txBox="1"/>
          <p:nvPr/>
        </p:nvSpPr>
        <p:spPr>
          <a:xfrm>
            <a:off x="212728" y="5737228"/>
            <a:ext cx="45275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800" dirty="0">
                <a:latin typeface="Candara" panose="020E0502030303020204" pitchFamily="34" charset="0"/>
              </a:rPr>
              <a:t>* Max Data Rate as per Broadband Forum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cxnSp>
        <p:nvCxnSpPr>
          <p:cNvPr id="605" name="Shape 605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6" name="Shape 606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0" y="900112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13.8  DSL Technologies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988" y="6681019"/>
            <a:ext cx="1158040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Basic </a:t>
            </a:r>
            <a:r>
              <a:rPr lang="en-US" sz="1800" b="1" dirty="0">
                <a:latin typeface="Candara" panose="020E0502030303020204" pitchFamily="34" charset="0"/>
              </a:rPr>
              <a:t>asymmetric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digital subscriber line</a:t>
            </a:r>
            <a:r>
              <a:rPr lang="en-US" sz="1800" dirty="0">
                <a:latin typeface="Candara" panose="020E0502030303020204" pitchFamily="34" charset="0"/>
              </a:rPr>
              <a:t> (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ADSL</a:t>
            </a:r>
            <a:r>
              <a:rPr lang="en-US" sz="1800" dirty="0">
                <a:latin typeface="Candara" panose="020E0502030303020204" pitchFamily="34" charset="0"/>
              </a:rPr>
              <a:t>) </a:t>
            </a:r>
            <a:r>
              <a:rPr lang="en-US" sz="1800" b="1" dirty="0">
                <a:latin typeface="Candara" panose="020E0502030303020204" pitchFamily="34" charset="0"/>
              </a:rPr>
              <a:t>architecture</a:t>
            </a:r>
            <a:r>
              <a:rPr lang="en-US" sz="1800" dirty="0">
                <a:latin typeface="Candara" panose="020E0502030303020204" pitchFamily="34" charset="0"/>
              </a:rPr>
              <a:t> consists of an </a:t>
            </a:r>
            <a:r>
              <a:rPr lang="en-US" sz="1800" dirty="0" smtClean="0">
                <a:latin typeface="Candara" panose="020E0502030303020204" pitchFamily="34" charset="0"/>
              </a:rPr>
              <a:t>unloaded pair(s</a:t>
            </a:r>
            <a:r>
              <a:rPr lang="en-US" sz="1800" dirty="0">
                <a:latin typeface="Candara" panose="020E0502030303020204" pitchFamily="34" charset="0"/>
              </a:rPr>
              <a:t>) </a:t>
            </a:r>
            <a:r>
              <a:rPr lang="en-US" sz="1800" dirty="0" smtClean="0">
                <a:latin typeface="Candara" panose="020E0502030303020204" pitchFamily="34" charset="0"/>
              </a:rPr>
              <a:t>of wires connected </a:t>
            </a:r>
            <a:r>
              <a:rPr lang="en-US" sz="1800" dirty="0">
                <a:latin typeface="Candara" panose="020E0502030303020204" pitchFamily="34" charset="0"/>
              </a:rPr>
              <a:t>between a transceiver unit at the central office and a transceiver unit at the customer </a:t>
            </a:r>
            <a:r>
              <a:rPr lang="en-US" sz="1800" dirty="0" smtClean="0">
                <a:latin typeface="Candara" panose="020E0502030303020204" pitchFamily="34" charset="0"/>
              </a:rPr>
              <a:t>premises. </a:t>
            </a:r>
          </a:p>
          <a:p>
            <a:r>
              <a:rPr lang="en-US" sz="1800" dirty="0" smtClean="0">
                <a:latin typeface="Candara" panose="020E0502030303020204" pitchFamily="34" charset="0"/>
              </a:rPr>
              <a:t>This </a:t>
            </a:r>
            <a:r>
              <a:rPr lang="en-US" sz="1800" dirty="0">
                <a:latin typeface="Candara" panose="020E0502030303020204" pitchFamily="34" charset="0"/>
              </a:rPr>
              <a:t>transceiver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multiplexes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demultiplexes</a:t>
            </a:r>
            <a:r>
              <a:rPr lang="en-US" sz="1800" dirty="0">
                <a:latin typeface="Candara" panose="020E0502030303020204" pitchFamily="34" charset="0"/>
              </a:rPr>
              <a:t> voice and data and converts the signal to the format </a:t>
            </a:r>
            <a:r>
              <a:rPr lang="en-US" sz="1800" dirty="0" smtClean="0">
                <a:latin typeface="Candara" panose="020E0502030303020204" pitchFamily="34" charset="0"/>
              </a:rPr>
              <a:t>suitable </a:t>
            </a:r>
            <a:r>
              <a:rPr lang="en-US" sz="1800" dirty="0">
                <a:latin typeface="Candara" panose="020E0502030303020204" pitchFamily="34" charset="0"/>
              </a:rPr>
              <a:t>for transmission on the ADSL link</a:t>
            </a:r>
            <a:r>
              <a:rPr lang="en-US" sz="1800" dirty="0" smtClean="0">
                <a:latin typeface="Candara" panose="020E0502030303020204" pitchFamily="34" charset="0"/>
              </a:rPr>
              <a:t>. </a:t>
            </a:r>
          </a:p>
          <a:p>
            <a:r>
              <a:rPr lang="en-US" sz="1800" b="1" dirty="0" smtClean="0">
                <a:latin typeface="Candara" panose="020E0502030303020204" pitchFamily="34" charset="0"/>
              </a:rPr>
              <a:t>Table </a:t>
            </a:r>
            <a:r>
              <a:rPr lang="en-US" sz="1800" b="1" dirty="0">
                <a:latin typeface="Candara" panose="020E0502030303020204" pitchFamily="34" charset="0"/>
              </a:rPr>
              <a:t>13.8 </a:t>
            </a:r>
            <a:r>
              <a:rPr lang="en-US" sz="1800" dirty="0">
                <a:latin typeface="Candara" panose="020E0502030303020204" pitchFamily="34" charset="0"/>
              </a:rPr>
              <a:t>[</a:t>
            </a:r>
            <a:r>
              <a:rPr lang="en-US" sz="1800" dirty="0" smtClean="0">
                <a:latin typeface="Candara" panose="020E0502030303020204" pitchFamily="34" charset="0"/>
              </a:rPr>
              <a:t>Broadband Forum</a:t>
            </a:r>
            <a:r>
              <a:rPr lang="en-US" sz="1800" dirty="0">
                <a:latin typeface="Candara" panose="020E0502030303020204" pitchFamily="34" charset="0"/>
              </a:rPr>
              <a:t>] shows </a:t>
            </a:r>
            <a:r>
              <a:rPr lang="en-US" sz="1800" b="1" dirty="0">
                <a:latin typeface="Candara" panose="020E0502030303020204" pitchFamily="34" charset="0"/>
              </a:rPr>
              <a:t>various</a:t>
            </a:r>
            <a:r>
              <a:rPr lang="en-US" sz="1800" dirty="0">
                <a:latin typeface="Candara" panose="020E0502030303020204" pitchFamily="34" charset="0"/>
              </a:rPr>
              <a:t> forms of </a:t>
            </a:r>
            <a:r>
              <a:rPr lang="en-US" sz="1800" b="1" dirty="0" smtClean="0">
                <a:latin typeface="Candara" panose="020E0502030303020204" pitchFamily="34" charset="0"/>
              </a:rPr>
              <a:t>DSL</a:t>
            </a:r>
            <a:r>
              <a:rPr lang="en-US" sz="1800" dirty="0" smtClean="0">
                <a:latin typeface="Candara" panose="020E0502030303020204" pitchFamily="34" charset="0"/>
              </a:rPr>
              <a:t> and their </a:t>
            </a:r>
            <a:r>
              <a:rPr lang="en-US" sz="1800" b="1" dirty="0">
                <a:latin typeface="Candara" panose="020E0502030303020204" pitchFamily="34" charset="0"/>
              </a:rPr>
              <a:t>characteristics</a:t>
            </a:r>
            <a:r>
              <a:rPr lang="en-US" sz="1800" dirty="0">
                <a:latin typeface="Candara" panose="020E0502030303020204" pitchFamily="34" charset="0"/>
              </a:rPr>
              <a:t>. ADSL 2 and ADSL 2+ are </a:t>
            </a:r>
            <a:r>
              <a:rPr lang="en-US" sz="1800" b="1" dirty="0">
                <a:latin typeface="Candara" panose="020E0502030303020204" pitchFamily="34" charset="0"/>
              </a:rPr>
              <a:t>enhancements</a:t>
            </a:r>
            <a:r>
              <a:rPr lang="en-US" sz="1800" dirty="0">
                <a:latin typeface="Candara" panose="020E0502030303020204" pitchFamily="34" charset="0"/>
              </a:rPr>
              <a:t> to ADSL.</a:t>
            </a:r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" name="Shape 615"/>
          <p:cNvCxnSpPr/>
          <p:nvPr/>
        </p:nvCxnSpPr>
        <p:spPr>
          <a:xfrm>
            <a:off x="470950" y="336555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-138650" y="3365551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394750" y="3684639"/>
            <a:ext cx="6015036" cy="1881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ADSL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.. </a:t>
            </a:r>
            <a:r>
              <a:rPr lang="en-US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Asymmetric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Digital Subscriber Line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ATU-C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ADSL transmission unit -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central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office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ADSL transmission unit -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remote/residence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Splitter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separates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voice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data</a:t>
            </a:r>
          </a:p>
        </p:txBody>
      </p:sp>
      <p:pic>
        <p:nvPicPr>
          <p:cNvPr id="618" name="Shape 6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283" y="1213797"/>
            <a:ext cx="60706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Shape 619"/>
          <p:cNvSpPr txBox="1">
            <a:spLocks noGrp="1"/>
          </p:cNvSpPr>
          <p:nvPr>
            <p:ph type="title"/>
          </p:nvPr>
        </p:nvSpPr>
        <p:spPr>
          <a:xfrm>
            <a:off x="247266" y="290515"/>
            <a:ext cx="5638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70C0"/>
                </a:solidFill>
              </a:rPr>
              <a:t>DSL Network</a:t>
            </a:r>
          </a:p>
        </p:txBody>
      </p:sp>
      <p:cxnSp>
        <p:nvCxnSpPr>
          <p:cNvPr id="620" name="Shape 620"/>
          <p:cNvCxnSpPr/>
          <p:nvPr/>
        </p:nvCxnSpPr>
        <p:spPr>
          <a:xfrm>
            <a:off x="24726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1" name="Shape 621"/>
          <p:cNvSpPr txBox="1"/>
          <p:nvPr/>
        </p:nvSpPr>
        <p:spPr>
          <a:xfrm>
            <a:off x="247269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316523"/>
            <a:ext cx="5275386" cy="812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asymmetric digital subscriber line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ADSL</a:t>
            </a:r>
            <a:r>
              <a:rPr lang="en-US" sz="1800" dirty="0">
                <a:latin typeface="Candara" panose="020E0502030303020204" pitchFamily="34" charset="0"/>
              </a:rPr>
              <a:t>) is the </a:t>
            </a:r>
            <a:r>
              <a:rPr lang="en-US" sz="1800" b="1" dirty="0">
                <a:latin typeface="Candara" panose="020E0502030303020204" pitchFamily="34" charset="0"/>
              </a:rPr>
              <a:t>technology</a:t>
            </a:r>
            <a:r>
              <a:rPr lang="en-US" sz="1800" dirty="0">
                <a:latin typeface="Candara" panose="020E0502030303020204" pitchFamily="34" charset="0"/>
              </a:rPr>
              <a:t> that is </a:t>
            </a:r>
            <a:r>
              <a:rPr lang="en-US" sz="1800" dirty="0" smtClean="0">
                <a:latin typeface="Candara" panose="020E0502030303020204" pitchFamily="34" charset="0"/>
              </a:rPr>
              <a:t>being deployed </a:t>
            </a:r>
            <a:r>
              <a:rPr lang="en-US" sz="1800" dirty="0">
                <a:latin typeface="Candara" panose="020E0502030303020204" pitchFamily="34" charset="0"/>
              </a:rPr>
              <a:t>now in most of the world. A simplified access network using ADSL is shown in Figure </a:t>
            </a:r>
            <a:r>
              <a:rPr lang="en-US" sz="1800" dirty="0" smtClean="0">
                <a:latin typeface="Candara" panose="020E0502030303020204" pitchFamily="34" charset="0"/>
              </a:rPr>
              <a:t>13.15 and </a:t>
            </a:r>
            <a:r>
              <a:rPr lang="en-US" sz="1800" dirty="0">
                <a:latin typeface="Candara" panose="020E0502030303020204" pitchFamily="34" charset="0"/>
              </a:rPr>
              <a:t>consists of an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ADSL transmission unit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ATU</a:t>
            </a:r>
            <a:r>
              <a:rPr lang="en-US" sz="1800" dirty="0">
                <a:latin typeface="Candara" panose="020E0502030303020204" pitchFamily="34" charset="0"/>
              </a:rPr>
              <a:t>) 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splitter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at each end of the ADSL line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 smtClean="0">
                <a:latin typeface="Candara" panose="020E0502030303020204" pitchFamily="34" charset="0"/>
              </a:rPr>
              <a:t>ATU acronym </a:t>
            </a:r>
            <a:r>
              <a:rPr lang="en-US" sz="1800" dirty="0">
                <a:latin typeface="Candara" panose="020E0502030303020204" pitchFamily="34" charset="0"/>
              </a:rPr>
              <a:t>has also been expanded </a:t>
            </a:r>
            <a:r>
              <a:rPr lang="en-US" sz="1800" dirty="0" smtClean="0">
                <a:latin typeface="Candara" panose="020E0502030303020204" pitchFamily="34" charset="0"/>
              </a:rPr>
              <a:t>in print </a:t>
            </a:r>
            <a:r>
              <a:rPr lang="en-US" sz="1800" dirty="0">
                <a:latin typeface="Candara" panose="020E0502030303020204" pitchFamily="34" charset="0"/>
              </a:rPr>
              <a:t>as the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ADSL transceiver unit</a:t>
            </a:r>
            <a:r>
              <a:rPr lang="en-US" sz="1800" b="1" dirty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as well as the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ADSL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terminating Unit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 The </a:t>
            </a:r>
            <a:r>
              <a:rPr lang="en-US" sz="1800" b="1" dirty="0">
                <a:latin typeface="Candara" panose="020E0502030303020204" pitchFamily="34" charset="0"/>
              </a:rPr>
              <a:t>ATU</a:t>
            </a:r>
            <a:r>
              <a:rPr lang="en-US" sz="1800" dirty="0">
                <a:latin typeface="Candara" panose="020E0502030303020204" pitchFamily="34" charset="0"/>
              </a:rPr>
              <a:t> at the </a:t>
            </a:r>
            <a:r>
              <a:rPr lang="en-US" sz="1800" b="1" dirty="0">
                <a:latin typeface="Candara" panose="020E0502030303020204" pitchFamily="34" charset="0"/>
              </a:rPr>
              <a:t>central </a:t>
            </a:r>
            <a:r>
              <a:rPr lang="en-US" sz="1800" b="1" dirty="0" smtClean="0">
                <a:latin typeface="Candara" panose="020E0502030303020204" pitchFamily="34" charset="0"/>
              </a:rPr>
              <a:t>office</a:t>
            </a:r>
            <a:r>
              <a:rPr lang="en-US" sz="1800" dirty="0" smtClean="0">
                <a:latin typeface="Candara" panose="020E0502030303020204" pitchFamily="34" charset="0"/>
              </a:rPr>
              <a:t> is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ATU-C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the one at the customer residence is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ATU-R</a:t>
            </a:r>
            <a:r>
              <a:rPr lang="en-US" sz="1800" dirty="0">
                <a:latin typeface="Candara" panose="020E0502030303020204" pitchFamily="34" charset="0"/>
              </a:rPr>
              <a:t>. The ATU is also called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ADSL modem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data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latin typeface="Candara" panose="020E0502030303020204" pitchFamily="34" charset="0"/>
              </a:rPr>
              <a:t>video</a:t>
            </a:r>
            <a:r>
              <a:rPr lang="en-US" sz="1800" dirty="0">
                <a:latin typeface="Candara" panose="020E0502030303020204" pitchFamily="34" charset="0"/>
              </a:rPr>
              <a:t> signal from the broadband network is converted to an </a:t>
            </a:r>
            <a:r>
              <a:rPr lang="en-US" sz="1800" b="1" dirty="0">
                <a:latin typeface="Candara" panose="020E0502030303020204" pitchFamily="34" charset="0"/>
              </a:rPr>
              <a:t>analog</a:t>
            </a:r>
            <a:r>
              <a:rPr lang="en-US" sz="1800" dirty="0">
                <a:latin typeface="Candara" panose="020E0502030303020204" pitchFamily="34" charset="0"/>
              </a:rPr>
              <a:t> signal by the </a:t>
            </a:r>
            <a:r>
              <a:rPr lang="en-US" sz="1800" b="1" dirty="0" smtClean="0">
                <a:latin typeface="Candara" panose="020E0502030303020204" pitchFamily="34" charset="0"/>
              </a:rPr>
              <a:t>ATU-C</a:t>
            </a:r>
            <a:r>
              <a:rPr lang="en-US" sz="1800" dirty="0" smtClean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latin typeface="Candara" panose="020E0502030303020204" pitchFamily="34" charset="0"/>
              </a:rPr>
              <a:t>multiplexed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latin typeface="Candara" panose="020E0502030303020204" pitchFamily="34" charset="0"/>
              </a:rPr>
              <a:t>demultiplexed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splitter</a:t>
            </a:r>
            <a:r>
              <a:rPr lang="en-US" sz="1800" dirty="0">
                <a:latin typeface="Candara" panose="020E0502030303020204" pitchFamily="34" charset="0"/>
              </a:rPr>
              <a:t> at the central office combines the plain old </a:t>
            </a:r>
            <a:r>
              <a:rPr lang="en-US" sz="1800" dirty="0" smtClean="0">
                <a:latin typeface="Candara" panose="020E0502030303020204" pitchFamily="34" charset="0"/>
              </a:rPr>
              <a:t>telephone service </a:t>
            </a:r>
            <a:r>
              <a:rPr lang="en-US" sz="1800" dirty="0">
                <a:latin typeface="Candara" panose="020E0502030303020204" pitchFamily="34" charset="0"/>
              </a:rPr>
              <a:t>(POTS) voice signal and the broadband signal. The reverse process occurs at the splitter </a:t>
            </a:r>
            <a:r>
              <a:rPr lang="en-US" sz="1800" dirty="0" smtClean="0">
                <a:latin typeface="Candara" panose="020E0502030303020204" pitchFamily="34" charset="0"/>
              </a:rPr>
              <a:t>and ATU-R </a:t>
            </a:r>
            <a:r>
              <a:rPr lang="en-US" sz="1800" dirty="0">
                <a:latin typeface="Candara" panose="020E0502030303020204" pitchFamily="34" charset="0"/>
              </a:rPr>
              <a:t>at the customer premises (residence). There are modems available that embed the splitter </a:t>
            </a:r>
            <a:r>
              <a:rPr lang="en-US" sz="1800" dirty="0" smtClean="0">
                <a:latin typeface="Candara" panose="020E0502030303020204" pitchFamily="34" charset="0"/>
              </a:rPr>
              <a:t>and thus </a:t>
            </a:r>
            <a:r>
              <a:rPr lang="en-US" sz="1800" dirty="0">
                <a:latin typeface="Candara" panose="020E0502030303020204" pitchFamily="34" charset="0"/>
              </a:rPr>
              <a:t>eliminate a separate splitter at the customer site. This configuration is referred to as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ADSL-Lite</a:t>
            </a:r>
            <a:r>
              <a:rPr lang="en-US" sz="1800" dirty="0" smtClean="0">
                <a:latin typeface="Candara" panose="020E0502030303020204" pitchFamily="34" charset="0"/>
              </a:rPr>
              <a:t>, also </a:t>
            </a:r>
            <a:r>
              <a:rPr lang="en-US" sz="1800" dirty="0">
                <a:latin typeface="Candara" panose="020E0502030303020204" pitchFamily="34" charset="0"/>
              </a:rPr>
              <a:t>known as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GLite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9" name="Shape 629"/>
          <p:cNvCxnSpPr/>
          <p:nvPr/>
        </p:nvCxnSpPr>
        <p:spPr>
          <a:xfrm>
            <a:off x="397208" y="49244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0" name="Shape 630"/>
          <p:cNvSpPr txBox="1"/>
          <p:nvPr/>
        </p:nvSpPr>
        <p:spPr>
          <a:xfrm>
            <a:off x="-212392" y="492442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321008" y="3810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208" y="1433511"/>
            <a:ext cx="5559424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Shape 633"/>
          <p:cNvSpPr txBox="1"/>
          <p:nvPr/>
        </p:nvSpPr>
        <p:spPr>
          <a:xfrm>
            <a:off x="321008" y="5395912"/>
            <a:ext cx="4351336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POTS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.. Plain old telephone service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321008" y="290515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</a:rPr>
              <a:t>ADSL Spectrum Allocation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with Guard Band</a:t>
            </a:r>
          </a:p>
        </p:txBody>
      </p:sp>
      <p:cxnSp>
        <p:nvCxnSpPr>
          <p:cNvPr id="635" name="Shape 635"/>
          <p:cNvCxnSpPr/>
          <p:nvPr/>
        </p:nvCxnSpPr>
        <p:spPr>
          <a:xfrm>
            <a:off x="32100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6" name="Shape 636"/>
          <p:cNvSpPr txBox="1"/>
          <p:nvPr/>
        </p:nvSpPr>
        <p:spPr>
          <a:xfrm>
            <a:off x="321011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397208" y="45577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13.16  ADSL Spectrum </a:t>
            </a:r>
            <a:r>
              <a:rPr lang="en-US" sz="1200" b="1" dirty="0" err="1">
                <a:solidFill>
                  <a:schemeClr val="dk1"/>
                </a:solidFill>
                <a:latin typeface="Candara" panose="020E0502030303020204" pitchFamily="34" charset="0"/>
              </a:rPr>
              <a:t>Allocationd</a:t>
            </a: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 (FDM)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4050" y="682599"/>
            <a:ext cx="5182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 There are </a:t>
            </a:r>
            <a:r>
              <a:rPr lang="en-US" sz="2000" b="1" dirty="0">
                <a:latin typeface="Candara" panose="020E0502030303020204" pitchFamily="34" charset="0"/>
              </a:rPr>
              <a:t>two</a:t>
            </a:r>
            <a:r>
              <a:rPr lang="en-US" sz="2000" dirty="0">
                <a:latin typeface="Candara" panose="020E0502030303020204" pitchFamily="34" charset="0"/>
              </a:rPr>
              <a:t> schemes for separating the upstream and downstream frequency bands: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frequency division multiplexing </a:t>
            </a:r>
            <a:r>
              <a:rPr lang="en-US" sz="2000" dirty="0"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FDM</a:t>
            </a:r>
            <a:r>
              <a:rPr lang="en-US" sz="2000" dirty="0">
                <a:latin typeface="Candara" panose="020E0502030303020204" pitchFamily="34" charset="0"/>
              </a:rPr>
              <a:t>) or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echo cancellation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ndara" panose="020E0502030303020204" pitchFamily="34" charset="0"/>
              </a:rPr>
              <a:t>In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FDM</a:t>
            </a:r>
            <a:r>
              <a:rPr lang="en-US" sz="2000" dirty="0">
                <a:latin typeface="Candara" panose="020E0502030303020204" pitchFamily="34" charset="0"/>
              </a:rPr>
              <a:t>, after separating the upstream and downstream bands, each band is then </a:t>
            </a:r>
            <a:r>
              <a:rPr lang="en-US" sz="2000" b="1" dirty="0">
                <a:latin typeface="Candara" panose="020E0502030303020204" pitchFamily="34" charset="0"/>
              </a:rPr>
              <a:t>divided</a:t>
            </a:r>
            <a:r>
              <a:rPr lang="en-US" sz="2000" dirty="0">
                <a:latin typeface="Candara" panose="020E0502030303020204" pitchFamily="34" charset="0"/>
              </a:rPr>
              <a:t> into one or more high-speed channels and one or more low-speed channels.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ndara" panose="020E0502030303020204" pitchFamily="34" charset="0"/>
              </a:rPr>
              <a:t>In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echo cancellation</a:t>
            </a:r>
            <a:r>
              <a:rPr lang="en-US" sz="2000" dirty="0">
                <a:latin typeface="Candara" panose="020E0502030303020204" pitchFamily="34" charset="0"/>
              </a:rPr>
              <a:t>, upstream and downstream bands </a:t>
            </a:r>
            <a:r>
              <a:rPr lang="en-US" sz="2000" b="1" dirty="0">
                <a:latin typeface="Candara" panose="020E0502030303020204" pitchFamily="34" charset="0"/>
              </a:rPr>
              <a:t>overlap</a:t>
            </a:r>
            <a:r>
              <a:rPr lang="en-US" sz="2000" dirty="0">
                <a:latin typeface="Candara" panose="020E0502030303020204" pitchFamily="34" charset="0"/>
              </a:rPr>
              <a:t>, but are separated by a technique known as </a:t>
            </a:r>
            <a:r>
              <a:rPr lang="en-US" sz="2000" b="1" dirty="0">
                <a:latin typeface="Candara" panose="020E0502030303020204" pitchFamily="34" charset="0"/>
              </a:rPr>
              <a:t>echo cancellation</a:t>
            </a:r>
            <a:r>
              <a:rPr lang="en-US" sz="2000" dirty="0">
                <a:latin typeface="Candara" panose="020E0502030303020204" pitchFamily="34" charset="0"/>
              </a:rPr>
              <a:t>. Using echo cancellation, the low frequency end of the spectrum is made available for downstream, thus </a:t>
            </a:r>
            <a:r>
              <a:rPr lang="en-US" sz="2000" b="1" dirty="0">
                <a:latin typeface="Candara" panose="020E0502030303020204" pitchFamily="34" charset="0"/>
              </a:rPr>
              <a:t>increasing</a:t>
            </a:r>
            <a:r>
              <a:rPr lang="en-US" sz="2000" dirty="0">
                <a:latin typeface="Candara" panose="020E0502030303020204" pitchFamily="34" charset="0"/>
              </a:rPr>
              <a:t> the overall downstream spectral band.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hape 81"/>
          <p:cNvCxnSpPr/>
          <p:nvPr/>
        </p:nvCxnSpPr>
        <p:spPr>
          <a:xfrm>
            <a:off x="293969" y="5929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" name="Shape 82"/>
          <p:cNvSpPr txBox="1"/>
          <p:nvPr/>
        </p:nvSpPr>
        <p:spPr>
          <a:xfrm>
            <a:off x="-315631" y="6005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872072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1572" y="366712"/>
            <a:ext cx="5829299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Broadband Access Networks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17772" y="6384928"/>
            <a:ext cx="6003925" cy="1420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Access network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between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WAN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home network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Four access network technologies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OC-n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 extension 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WAN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for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enterprise</a:t>
            </a:r>
          </a:p>
        </p:txBody>
      </p:sp>
      <p:cxnSp>
        <p:nvCxnSpPr>
          <p:cNvPr id="87" name="Shape 87"/>
          <p:cNvCxnSpPr/>
          <p:nvPr/>
        </p:nvCxnSpPr>
        <p:spPr>
          <a:xfrm>
            <a:off x="21776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21776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" name="Shape 89"/>
          <p:cNvSpPr txBox="1"/>
          <p:nvPr/>
        </p:nvSpPr>
        <p:spPr>
          <a:xfrm>
            <a:off x="217772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3097" y="162233"/>
            <a:ext cx="5869858" cy="84023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There are </a:t>
            </a:r>
            <a:r>
              <a:rPr lang="en-US" sz="1800" b="1" dirty="0">
                <a:latin typeface="Candara" panose="020E0502030303020204" pitchFamily="34" charset="0"/>
              </a:rPr>
              <a:t>four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modes</a:t>
            </a:r>
            <a:r>
              <a:rPr lang="en-US" sz="1800" dirty="0">
                <a:latin typeface="Candara" panose="020E0502030303020204" pitchFamily="34" charset="0"/>
              </a:rPr>
              <a:t> of </a:t>
            </a:r>
            <a:r>
              <a:rPr lang="en-US" sz="1800" b="1" dirty="0">
                <a:latin typeface="Candara" panose="020E0502030303020204" pitchFamily="34" charset="0"/>
              </a:rPr>
              <a:t>access</a:t>
            </a:r>
            <a:r>
              <a:rPr lang="en-US" sz="1800" dirty="0">
                <a:latin typeface="Candara" panose="020E0502030303020204" pitchFamily="34" charset="0"/>
              </a:rPr>
              <a:t> using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four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different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technologies.</a:t>
            </a:r>
            <a:r>
              <a:rPr lang="en-US" sz="1800" dirty="0">
                <a:latin typeface="Candara" panose="020E0502030303020204" pitchFamily="34" charset="0"/>
              </a:rPr>
              <a:t> As shown in </a:t>
            </a:r>
            <a:r>
              <a:rPr lang="en-US" sz="1800" b="1" dirty="0">
                <a:latin typeface="Candara" panose="020E0502030303020204" pitchFamily="34" charset="0"/>
              </a:rPr>
              <a:t>Figure 13.2</a:t>
            </a:r>
            <a:r>
              <a:rPr lang="en-US" sz="1800" dirty="0">
                <a:latin typeface="Candara" panose="020E0502030303020204" pitchFamily="34" charset="0"/>
              </a:rPr>
              <a:t>, they are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cable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DSL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wireless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PON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communication. 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 smtClean="0">
                <a:latin typeface="Candara" panose="020E0502030303020204" pitchFamily="34" charset="0"/>
              </a:rPr>
              <a:t>Satellite </a:t>
            </a:r>
            <a:r>
              <a:rPr lang="en-US" sz="1800" b="1" dirty="0">
                <a:latin typeface="Candara" panose="020E0502030303020204" pitchFamily="34" charset="0"/>
              </a:rPr>
              <a:t>communication technology </a:t>
            </a:r>
            <a:r>
              <a:rPr lang="en-US" sz="1800" dirty="0">
                <a:latin typeface="Candara" panose="020E0502030303020204" pitchFamily="34" charset="0"/>
              </a:rPr>
              <a:t>is not presented </a:t>
            </a:r>
            <a:r>
              <a:rPr lang="en-US" sz="1800" dirty="0" smtClean="0">
                <a:latin typeface="Candara" panose="020E0502030303020204" pitchFamily="34" charset="0"/>
              </a:rPr>
              <a:t>in the </a:t>
            </a:r>
            <a:r>
              <a:rPr lang="en-US" sz="1800" dirty="0">
                <a:latin typeface="Candara" panose="020E0502030303020204" pitchFamily="34" charset="0"/>
              </a:rPr>
              <a:t>figure as it is not deployed as access </a:t>
            </a:r>
            <a:r>
              <a:rPr lang="en-US" sz="1800" dirty="0" smtClean="0">
                <a:latin typeface="Candara" panose="020E0502030303020204" pitchFamily="34" charset="0"/>
              </a:rPr>
              <a:t>network to </a:t>
            </a:r>
            <a:r>
              <a:rPr lang="en-US" sz="1800" dirty="0">
                <a:latin typeface="Candara" panose="020E0502030303020204" pitchFamily="34" charset="0"/>
              </a:rPr>
              <a:t>home and SME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Cable access network </a:t>
            </a:r>
            <a:r>
              <a:rPr lang="en-US" sz="1800" dirty="0">
                <a:latin typeface="Candara" panose="020E0502030303020204" pitchFamily="34" charset="0"/>
              </a:rPr>
              <a:t>technology uses television transmission facilities and </a:t>
            </a:r>
            <a:r>
              <a:rPr lang="en-US" sz="1800" dirty="0" smtClean="0">
                <a:latin typeface="Candara" panose="020E0502030303020204" pitchFamily="34" charset="0"/>
              </a:rPr>
              <a:t>CMs. Cable </a:t>
            </a:r>
            <a:r>
              <a:rPr lang="en-US" sz="1800" dirty="0">
                <a:latin typeface="Candara" panose="020E0502030303020204" pitchFamily="34" charset="0"/>
              </a:rPr>
              <a:t>access network could be implemented </a:t>
            </a:r>
            <a:r>
              <a:rPr lang="en-US" sz="1800" dirty="0" smtClean="0">
                <a:latin typeface="Candara" panose="020E0502030303020204" pitchFamily="34" charset="0"/>
              </a:rPr>
              <a:t>as either </a:t>
            </a:r>
            <a:r>
              <a:rPr lang="en-US" sz="1800" dirty="0">
                <a:latin typeface="Candara" panose="020E0502030303020204" pitchFamily="34" charset="0"/>
              </a:rPr>
              <a:t>one-way with telephony-return or two-way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The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DSL </a:t>
            </a:r>
            <a:r>
              <a:rPr lang="en-US" sz="1800" dirty="0" smtClean="0">
                <a:latin typeface="Candara" panose="020E0502030303020204" pitchFamily="34" charset="0"/>
              </a:rPr>
              <a:t>has </a:t>
            </a:r>
            <a:r>
              <a:rPr lang="en-US" sz="1800" dirty="0">
                <a:latin typeface="Candara" panose="020E0502030303020204" pitchFamily="34" charset="0"/>
              </a:rPr>
              <a:t>three </a:t>
            </a:r>
            <a:r>
              <a:rPr lang="en-US" sz="1800" b="1" dirty="0">
                <a:latin typeface="Candara" panose="020E0502030303020204" pitchFamily="34" charset="0"/>
              </a:rPr>
              <a:t>different</a:t>
            </a:r>
            <a:r>
              <a:rPr lang="en-US" sz="1800" dirty="0">
                <a:latin typeface="Candara" panose="020E0502030303020204" pitchFamily="34" charset="0"/>
              </a:rPr>
              <a:t> implementations and is generally </a:t>
            </a:r>
            <a:r>
              <a:rPr lang="en-US" sz="1800" dirty="0" smtClean="0">
                <a:latin typeface="Candara" panose="020E0502030303020204" pitchFamily="34" charset="0"/>
              </a:rPr>
              <a:t>referred to </a:t>
            </a:r>
            <a:r>
              <a:rPr lang="en-US" sz="1800" dirty="0">
                <a:latin typeface="Candara" panose="020E0502030303020204" pitchFamily="34" charset="0"/>
              </a:rPr>
              <a:t>as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xDSL</a:t>
            </a:r>
            <a:r>
              <a:rPr lang="en-US" sz="1800" dirty="0">
                <a:latin typeface="Candara" panose="020E0502030303020204" pitchFamily="34" charset="0"/>
              </a:rPr>
              <a:t>, where x stands </a:t>
            </a:r>
            <a:r>
              <a:rPr lang="en-US" sz="1800" dirty="0" smtClean="0">
                <a:latin typeface="Candara" panose="020E0502030303020204" pitchFamily="34" charset="0"/>
              </a:rPr>
              <a:t>for 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asymmetric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A</a:t>
            </a:r>
            <a:r>
              <a:rPr lang="en-US" sz="1800" dirty="0">
                <a:latin typeface="Candara" panose="020E0502030303020204" pitchFamily="34" charset="0"/>
              </a:rPr>
              <a:t>),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high-speed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H</a:t>
            </a:r>
            <a:r>
              <a:rPr lang="en-US" sz="1800" dirty="0">
                <a:latin typeface="Candara" panose="020E0502030303020204" pitchFamily="34" charset="0"/>
              </a:rPr>
              <a:t>), or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very high data rate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).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All are based on using existing local </a:t>
            </a:r>
            <a:r>
              <a:rPr lang="en-US" sz="1800" dirty="0" smtClean="0">
                <a:latin typeface="Candara" panose="020E0502030303020204" pitchFamily="34" charset="0"/>
              </a:rPr>
              <a:t>loop telephone </a:t>
            </a:r>
            <a:r>
              <a:rPr lang="en-US" sz="1800" dirty="0">
                <a:latin typeface="Candara" panose="020E0502030303020204" pitchFamily="34" charset="0"/>
              </a:rPr>
              <a:t>facilities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Wireless access technology </a:t>
            </a:r>
            <a:r>
              <a:rPr lang="en-US" sz="1800" dirty="0">
                <a:latin typeface="Candara" panose="020E0502030303020204" pitchFamily="34" charset="0"/>
              </a:rPr>
              <a:t>uses wireless transmission for the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1800" dirty="0">
                <a:latin typeface="Candara" panose="020E0502030303020204" pitchFamily="34" charset="0"/>
              </a:rPr>
              <a:t> link to the customer </a:t>
            </a:r>
            <a:r>
              <a:rPr lang="en-US" sz="1800" dirty="0" smtClean="0">
                <a:latin typeface="Candara" panose="020E0502030303020204" pitchFamily="34" charset="0"/>
              </a:rPr>
              <a:t>site and </a:t>
            </a:r>
            <a:r>
              <a:rPr lang="en-US" sz="1800" dirty="0">
                <a:latin typeface="Candara" panose="020E0502030303020204" pitchFamily="34" charset="0"/>
              </a:rPr>
              <a:t>either wireless or telephony-return for the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1800" dirty="0">
                <a:latin typeface="Candara" panose="020E0502030303020204" pitchFamily="34" charset="0"/>
              </a:rPr>
              <a:t> link from the customer site. Wireless </a:t>
            </a:r>
            <a:r>
              <a:rPr lang="en-US" sz="1800" dirty="0" smtClean="0">
                <a:latin typeface="Candara" panose="020E0502030303020204" pitchFamily="34" charset="0"/>
              </a:rPr>
              <a:t>access network </a:t>
            </a:r>
            <a:r>
              <a:rPr lang="en-US" sz="1800" dirty="0">
                <a:latin typeface="Candara" panose="020E0502030303020204" pitchFamily="34" charset="0"/>
              </a:rPr>
              <a:t>can be implemented either as fixed wireless or mobile wireless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PON technology </a:t>
            </a:r>
            <a:r>
              <a:rPr lang="en-US" sz="1800" dirty="0">
                <a:latin typeface="Candara" panose="020E0502030303020204" pitchFamily="34" charset="0"/>
              </a:rPr>
              <a:t>is technically ready for commercial deployment, but has been </a:t>
            </a:r>
            <a:r>
              <a:rPr lang="en-US" sz="1800" b="1" dirty="0">
                <a:latin typeface="Candara" panose="020E0502030303020204" pitchFamily="34" charset="0"/>
              </a:rPr>
              <a:t>delayed</a:t>
            </a:r>
            <a:r>
              <a:rPr lang="en-US" sz="1800" dirty="0">
                <a:latin typeface="Candara" panose="020E0502030303020204" pitchFamily="34" charset="0"/>
              </a:rPr>
              <a:t> due to </a:t>
            </a:r>
            <a:r>
              <a:rPr lang="en-US" sz="1800" dirty="0" smtClean="0">
                <a:latin typeface="Candara" panose="020E0502030303020204" pitchFamily="34" charset="0"/>
              </a:rPr>
              <a:t>business </a:t>
            </a:r>
            <a:r>
              <a:rPr lang="en-US" sz="1800" dirty="0">
                <a:latin typeface="Candara" panose="020E0502030303020204" pitchFamily="34" charset="0"/>
              </a:rPr>
              <a:t>considerations of cost and lack of need for large bandwidth to residential customers.</a:t>
            </a:r>
            <a:endParaRPr lang="ar-SA" sz="18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1" y="1135494"/>
            <a:ext cx="5139728" cy="40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" name="Shape 645"/>
          <p:cNvCxnSpPr/>
          <p:nvPr/>
        </p:nvCxnSpPr>
        <p:spPr>
          <a:xfrm>
            <a:off x="264472" y="49244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6" name="Shape 646"/>
          <p:cNvSpPr txBox="1"/>
          <p:nvPr/>
        </p:nvSpPr>
        <p:spPr>
          <a:xfrm>
            <a:off x="-345128" y="492442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47" y="1524003"/>
            <a:ext cx="5559424" cy="31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188272" y="5395912"/>
            <a:ext cx="5618162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Echo cancellation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separates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upstream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downstream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signals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Increases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(low-frequency)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upstream bandwidth</a:t>
            </a:r>
          </a:p>
        </p:txBody>
      </p:sp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xfrm>
            <a:off x="188272" y="366712"/>
            <a:ext cx="5638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</a:rPr>
              <a:t>ADSL Spectrum Allocation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with </a:t>
            </a:r>
            <a:r>
              <a:rPr lang="en-US" sz="2800" b="1" dirty="0">
                <a:solidFill>
                  <a:srgbClr val="CC6600"/>
                </a:solidFill>
              </a:rPr>
              <a:t>Echo Cancellation</a:t>
            </a:r>
          </a:p>
        </p:txBody>
      </p:sp>
      <p:cxnSp>
        <p:nvCxnSpPr>
          <p:cNvPr id="650" name="Shape 650"/>
          <p:cNvCxnSpPr/>
          <p:nvPr/>
        </p:nvCxnSpPr>
        <p:spPr>
          <a:xfrm>
            <a:off x="18827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1" name="Shape 651"/>
          <p:cNvSpPr txBox="1"/>
          <p:nvPr/>
        </p:nvSpPr>
        <p:spPr>
          <a:xfrm>
            <a:off x="188275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188272" y="46339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13.16  ADSL Spectrum Allocation (Echo Cancellation)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Shape 660"/>
          <p:cNvCxnSpPr/>
          <p:nvPr/>
        </p:nvCxnSpPr>
        <p:spPr>
          <a:xfrm>
            <a:off x="323465" y="491413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1" name="Shape 661"/>
          <p:cNvSpPr txBox="1"/>
          <p:nvPr/>
        </p:nvSpPr>
        <p:spPr>
          <a:xfrm>
            <a:off x="-286135" y="4914131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365256" y="966790"/>
            <a:ext cx="5972175" cy="3776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Carrierless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amplitude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phase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CAP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modulation   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Discrete MultiTone modulation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DMT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): 4kHz tones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Both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CAP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DMT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are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QAM-based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DMT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outperforms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CAP 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Higher downstream throughput &gt; 4 times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Higher upstream throughput &gt; 10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Rate adaptive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Ongoing active monitoring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Maximum loop variation coverage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Standard and hence interoperability</a:t>
            </a:r>
          </a:p>
          <a:p>
            <a:pPr>
              <a:spcAft>
                <a:spcPts val="600"/>
              </a:spcAft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365253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Modulation Schemes</a:t>
            </a:r>
          </a:p>
        </p:txBody>
      </p:sp>
      <p:cxnSp>
        <p:nvCxnSpPr>
          <p:cNvPr id="664" name="Shape 664"/>
          <p:cNvCxnSpPr/>
          <p:nvPr/>
        </p:nvCxnSpPr>
        <p:spPr>
          <a:xfrm>
            <a:off x="36525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5" name="Shape 665"/>
          <p:cNvSpPr txBox="1"/>
          <p:nvPr/>
        </p:nvSpPr>
        <p:spPr>
          <a:xfrm>
            <a:off x="365256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213" y="5692877"/>
            <a:ext cx="1097279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Within the </a:t>
            </a:r>
            <a:r>
              <a:rPr lang="en-US" sz="2000" b="1" dirty="0">
                <a:latin typeface="Candara" panose="020E0502030303020204" pitchFamily="34" charset="0"/>
              </a:rPr>
              <a:t>upstream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>
                <a:latin typeface="Candara" panose="020E0502030303020204" pitchFamily="34" charset="0"/>
              </a:rPr>
              <a:t>downstream</a:t>
            </a:r>
            <a:r>
              <a:rPr lang="en-US" sz="2000" dirty="0">
                <a:latin typeface="Candara" panose="020E0502030303020204" pitchFamily="34" charset="0"/>
              </a:rPr>
              <a:t> bands, individual channels are allocated a </a:t>
            </a:r>
            <a:r>
              <a:rPr lang="en-US" sz="2000" b="1" dirty="0">
                <a:latin typeface="Candara" panose="020E0502030303020204" pitchFamily="34" charset="0"/>
              </a:rPr>
              <a:t>multiple</a:t>
            </a:r>
            <a:r>
              <a:rPr lang="en-US" sz="2000" dirty="0">
                <a:latin typeface="Candara" panose="020E0502030303020204" pitchFamily="34" charset="0"/>
              </a:rPr>
              <a:t> of 4 </a:t>
            </a:r>
            <a:r>
              <a:rPr lang="en-US" sz="2000" dirty="0" smtClean="0">
                <a:latin typeface="Candara" panose="020E0502030303020204" pitchFamily="34" charset="0"/>
              </a:rPr>
              <a:t>kHz </a:t>
            </a:r>
            <a:r>
              <a:rPr lang="en-US" sz="2000" b="1" dirty="0" smtClean="0">
                <a:latin typeface="Candara" panose="020E0502030303020204" pitchFamily="34" charset="0"/>
              </a:rPr>
              <a:t>band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using either the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standard discrete multitone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DMT</a:t>
            </a:r>
            <a:r>
              <a:rPr lang="en-US" sz="2000" dirty="0">
                <a:latin typeface="Candara" panose="020E0502030303020204" pitchFamily="34" charset="0"/>
              </a:rPr>
              <a:t>) or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carrierless amplitude phase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CAP</a:t>
            </a:r>
            <a:r>
              <a:rPr lang="en-US" sz="2000" dirty="0">
                <a:latin typeface="Candara" panose="020E0502030303020204" pitchFamily="34" charset="0"/>
              </a:rPr>
              <a:t>) </a:t>
            </a:r>
            <a:r>
              <a:rPr lang="en-US" sz="2000" dirty="0" smtClean="0">
                <a:latin typeface="Candara" panose="020E0502030303020204" pitchFamily="34" charset="0"/>
              </a:rPr>
              <a:t>modulation.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Shape 673"/>
          <p:cNvCxnSpPr/>
          <p:nvPr/>
        </p:nvCxnSpPr>
        <p:spPr>
          <a:xfrm>
            <a:off x="533400" y="775565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4" name="Shape 674"/>
          <p:cNvSpPr txBox="1"/>
          <p:nvPr/>
        </p:nvSpPr>
        <p:spPr>
          <a:xfrm>
            <a:off x="0" y="7831854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237436" y="855866"/>
            <a:ext cx="10927093" cy="668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ADSL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(now Broadband)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Forum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is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industry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consortium formed to</a:t>
            </a:r>
          </a:p>
          <a:p>
            <a:pPr marL="800100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Achieve interoperability</a:t>
            </a:r>
          </a:p>
          <a:p>
            <a:pPr marL="800100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Accelerate DSL implementation</a:t>
            </a:r>
          </a:p>
          <a:p>
            <a:pPr marL="800100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Address end-to-end system operation</a:t>
            </a:r>
          </a:p>
          <a:p>
            <a:pPr marL="800100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Security</a:t>
            </a:r>
          </a:p>
          <a:p>
            <a:pPr marL="800100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Management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3 sets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of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complementary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standards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adopted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ITU-T standards</a:t>
            </a:r>
          </a:p>
          <a:p>
            <a:pPr marL="1143000" lvl="2" indent="-228600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G.992.x</a:t>
            </a:r>
          </a:p>
          <a:p>
            <a:pPr marL="1143000" lvl="2" indent="-228600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G.997.x</a:t>
            </a:r>
          </a:p>
          <a:p>
            <a:pPr marL="1143000" lvl="2" indent="-228600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T1-413 (ANSI)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Forum Standards</a:t>
            </a:r>
          </a:p>
          <a:p>
            <a:pPr marL="1143000" lvl="2" indent="-228600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Technical reports TR-xxx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IETF standards</a:t>
            </a:r>
          </a:p>
          <a:p>
            <a:pPr marL="1143000" lvl="2" indent="-228600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RFC xxxx</a:t>
            </a:r>
          </a:p>
        </p:txBody>
      </p:sp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306259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</a:rPr>
              <a:t>DSL / Broadband Forum</a:t>
            </a:r>
          </a:p>
        </p:txBody>
      </p:sp>
      <p:cxnSp>
        <p:nvCxnSpPr>
          <p:cNvPr id="677" name="Shape 677"/>
          <p:cNvCxnSpPr/>
          <p:nvPr/>
        </p:nvCxnSpPr>
        <p:spPr>
          <a:xfrm>
            <a:off x="30625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8" name="Shape 678"/>
          <p:cNvSpPr txBox="1"/>
          <p:nvPr/>
        </p:nvSpPr>
        <p:spPr>
          <a:xfrm>
            <a:off x="306262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/>
        </p:nvSpPr>
        <p:spPr>
          <a:xfrm>
            <a:off x="7879559" y="2286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3078956" y="519112"/>
            <a:ext cx="5638800" cy="7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</a:rPr>
              <a:t>Selected Documentation</a:t>
            </a:r>
            <a:br>
              <a:rPr lang="en-US" sz="2800" b="1" dirty="0">
                <a:solidFill>
                  <a:schemeClr val="dk1"/>
                </a:solidFill>
              </a:rPr>
            </a:br>
            <a:r>
              <a:rPr lang="en-US" sz="2800" b="1" dirty="0">
                <a:solidFill>
                  <a:schemeClr val="dk1"/>
                </a:solidFill>
              </a:rPr>
              <a:t>from DSL / Broadband Forum</a:t>
            </a:r>
          </a:p>
        </p:txBody>
      </p:sp>
      <p:graphicFrame>
        <p:nvGraphicFramePr>
          <p:cNvPr id="688" name="Shape 688"/>
          <p:cNvGraphicFramePr/>
          <p:nvPr/>
        </p:nvGraphicFramePr>
        <p:xfrm>
          <a:off x="2774156" y="1890711"/>
          <a:ext cx="6324600" cy="3648050"/>
        </p:xfrm>
        <a:graphic>
          <a:graphicData uri="http://schemas.openxmlformats.org/drawingml/2006/table">
            <a:tbl>
              <a:tblPr>
                <a:noFill/>
                <a:tableStyleId>{55F29911-C038-4DFF-AD10-20BBB82B0888}</a:tableStyleId>
              </a:tblPr>
              <a:tblGrid>
                <a:gridCol w="762000"/>
                <a:gridCol w="4191000"/>
                <a:gridCol w="1371600"/>
              </a:tblGrid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TR-001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ADSL Forum System Reference Model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May 1996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TR-005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ADSL Network Element Mgmt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March 1998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TR-015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CAP Line Code Specific MIB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February 1999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TR-024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DMT Line Code Specific MIB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June 1999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TR-027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SNMP-based ADSL LINE MIB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September 1999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TR-028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CMIP Specification for ADSL Network Element Mgmt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May 1999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TR-066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ADSL Network Element Mgmt (Update to TR-005)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March 2004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TR-090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Protocol Independent Object Model for Managing Next Generation ADSL Technologies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December 2004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TR-113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MCM Specific Managed Objects in VDSL Network Element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December 2005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TR-128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Addendum to TR-090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September 2006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89" name="Shape 689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0" name="Shape 690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691" name="Shape 691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2" name="Shape 692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2774156" y="1433512"/>
            <a:ext cx="6324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13.9  ADSL Management Documents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95" name="Shape 695"/>
          <p:cNvCxnSpPr/>
          <p:nvPr/>
        </p:nvCxnSpPr>
        <p:spPr>
          <a:xfrm>
            <a:off x="3155156" y="5700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6" name="Shape 696"/>
          <p:cNvSpPr txBox="1"/>
          <p:nvPr/>
        </p:nvSpPr>
        <p:spPr>
          <a:xfrm>
            <a:off x="2545556" y="57007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1" name="Shape 701"/>
          <p:cNvCxnSpPr/>
          <p:nvPr/>
        </p:nvCxnSpPr>
        <p:spPr>
          <a:xfrm>
            <a:off x="609600" y="456293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2" name="Shape 702"/>
          <p:cNvSpPr txBox="1"/>
          <p:nvPr/>
        </p:nvSpPr>
        <p:spPr>
          <a:xfrm>
            <a:off x="0" y="456293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3" y="1600662"/>
            <a:ext cx="6248399" cy="86201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 txBox="1"/>
          <p:nvPr/>
        </p:nvSpPr>
        <p:spPr>
          <a:xfrm>
            <a:off x="430162" y="5100943"/>
            <a:ext cx="6108700" cy="31434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Used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FTTN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configuration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Asymmetric band allocation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(similar to ADSL)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Fiber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carries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multiple channels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to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ONU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Channels demultiplexed at ONU and carried to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customer premises on multiple twisted pairs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Shorter distance of multiple twisted pairs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Higher data rate - 55.2 Mbps downstream and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2.3 Mbps upstream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430161" y="644473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VDSL Network</a:t>
            </a:r>
          </a:p>
        </p:txBody>
      </p:sp>
      <p:cxnSp>
        <p:nvCxnSpPr>
          <p:cNvPr id="706" name="Shape 706"/>
          <p:cNvCxnSpPr/>
          <p:nvPr/>
        </p:nvCxnSpPr>
        <p:spPr>
          <a:xfrm>
            <a:off x="533400" y="31954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7" name="Shape 707"/>
          <p:cNvSpPr txBox="1"/>
          <p:nvPr/>
        </p:nvSpPr>
        <p:spPr>
          <a:xfrm>
            <a:off x="533403" y="14748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609600" y="2972259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13.17  VDSL Access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7899" y="235974"/>
            <a:ext cx="4911214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telephone companies would offer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VDSL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service, as shown in Figure 13.17.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This </a:t>
            </a:r>
            <a:r>
              <a:rPr lang="en-US" sz="2000" dirty="0">
                <a:latin typeface="Candara" panose="020E0502030303020204" pitchFamily="34" charset="0"/>
              </a:rPr>
              <a:t>has the benefit </a:t>
            </a:r>
            <a:r>
              <a:rPr lang="en-US" sz="2000" dirty="0" smtClean="0">
                <a:latin typeface="Candara" panose="020E0502030303020204" pitchFamily="34" charset="0"/>
              </a:rPr>
              <a:t>of providing </a:t>
            </a:r>
            <a:r>
              <a:rPr lang="en-US" sz="2000" dirty="0">
                <a:latin typeface="Candara" panose="020E0502030303020204" pitchFamily="34" charset="0"/>
              </a:rPr>
              <a:t>greater bandwidth.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dirty="0">
                <a:latin typeface="Candara" panose="020E0502030303020204" pitchFamily="34" charset="0"/>
              </a:rPr>
              <a:t>signal traverses the optical fiber medium from the central office </a:t>
            </a:r>
            <a:r>
              <a:rPr lang="en-US" sz="2000" dirty="0" smtClean="0">
                <a:latin typeface="Candara" panose="020E0502030303020204" pitchFamily="34" charset="0"/>
              </a:rPr>
              <a:t>to the </a:t>
            </a:r>
            <a:r>
              <a:rPr lang="en-US" sz="2000" dirty="0">
                <a:latin typeface="Candara" panose="020E0502030303020204" pitchFamily="34" charset="0"/>
              </a:rPr>
              <a:t>optical network unit (ONU) in the neighborhood carrying multiple channels.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It </a:t>
            </a:r>
            <a:r>
              <a:rPr lang="en-US" sz="2000" dirty="0">
                <a:latin typeface="Candara" panose="020E0502030303020204" pitchFamily="34" charset="0"/>
              </a:rPr>
              <a:t>is </a:t>
            </a:r>
            <a:r>
              <a:rPr lang="en-US" sz="2000" dirty="0" smtClean="0">
                <a:latin typeface="Candara" panose="020E0502030303020204" pitchFamily="34" charset="0"/>
              </a:rPr>
              <a:t>demultiplexed at </a:t>
            </a:r>
            <a:r>
              <a:rPr lang="en-US" sz="2000" dirty="0">
                <a:latin typeface="Candara" panose="020E0502030303020204" pitchFamily="34" charset="0"/>
              </a:rPr>
              <a:t>the ONU and fed through VDSL modems and twisted-pair cable to the </a:t>
            </a:r>
            <a:r>
              <a:rPr lang="en-US" sz="2000" dirty="0" smtClean="0">
                <a:latin typeface="Candara" panose="020E0502030303020204" pitchFamily="34" charset="0"/>
              </a:rPr>
              <a:t>residence</a:t>
            </a:r>
          </a:p>
          <a:p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/>
        </p:nvSpPr>
        <p:spPr>
          <a:xfrm>
            <a:off x="-359876" y="6781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161801" y="138112"/>
            <a:ext cx="473844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ADSL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5" y="763483"/>
            <a:ext cx="5537289" cy="5072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6" y="90291"/>
            <a:ext cx="6213231" cy="89562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latin typeface="Candara" panose="020E0502030303020204" pitchFamily="34" charset="0"/>
              </a:rPr>
              <a:t>Broadband Forum's view of how ADSL </a:t>
            </a:r>
            <a:r>
              <a:rPr lang="en-US" sz="1600" dirty="0">
                <a:latin typeface="Candara" panose="020E0502030303020204" pitchFamily="34" charset="0"/>
              </a:rPr>
              <a:t>access network fits into the overall network for </a:t>
            </a:r>
            <a:r>
              <a:rPr lang="en-US" sz="1600" dirty="0" smtClean="0">
                <a:latin typeface="Candara" panose="020E0502030303020204" pitchFamily="34" charset="0"/>
              </a:rPr>
              <a:t>broadband </a:t>
            </a:r>
            <a:r>
              <a:rPr lang="en-US" sz="1600" dirty="0">
                <a:latin typeface="Candara" panose="020E0502030303020204" pitchFamily="34" charset="0"/>
              </a:rPr>
              <a:t>services is presented in Figure 13.18. </a:t>
            </a:r>
            <a:r>
              <a:rPr lang="en-US" sz="1600" dirty="0" smtClean="0">
                <a:latin typeface="Candara" panose="020E0502030303020204" pitchFamily="34" charset="0"/>
              </a:rPr>
              <a:t>It shows </a:t>
            </a:r>
            <a:r>
              <a:rPr lang="en-US" sz="1600" dirty="0">
                <a:latin typeface="Candara" panose="020E0502030303020204" pitchFamily="34" charset="0"/>
              </a:rPr>
              <a:t>the components of the </a:t>
            </a:r>
            <a:r>
              <a:rPr lang="en-US" sz="1600" b="1" dirty="0">
                <a:latin typeface="Candara" panose="020E0502030303020204" pitchFamily="34" charset="0"/>
              </a:rPr>
              <a:t>overall</a:t>
            </a:r>
            <a:r>
              <a:rPr lang="en-US" sz="1600" dirty="0">
                <a:latin typeface="Candara" panose="020E0502030303020204" pitchFamily="34" charset="0"/>
              </a:rPr>
              <a:t> network </a:t>
            </a:r>
            <a:r>
              <a:rPr lang="en-US" sz="1600" dirty="0" smtClean="0">
                <a:latin typeface="Candara" panose="020E0502030303020204" pitchFamily="34" charset="0"/>
              </a:rPr>
              <a:t>comprising </a:t>
            </a:r>
            <a:r>
              <a:rPr lang="en-US" sz="1600" b="1" dirty="0" smtClean="0">
                <a:latin typeface="Candara" panose="020E0502030303020204" pitchFamily="34" charset="0"/>
              </a:rPr>
              <a:t>private</a:t>
            </a:r>
            <a:r>
              <a:rPr lang="en-US" sz="1600" dirty="0">
                <a:latin typeface="Candara" panose="020E0502030303020204" pitchFamily="34" charset="0"/>
              </a:rPr>
              <a:t>, </a:t>
            </a:r>
            <a:r>
              <a:rPr lang="en-US" sz="1600" b="1" dirty="0">
                <a:latin typeface="Candara" panose="020E0502030303020204" pitchFamily="34" charset="0"/>
              </a:rPr>
              <a:t>public</a:t>
            </a:r>
            <a:r>
              <a:rPr lang="en-US" sz="1600" dirty="0" smtClean="0">
                <a:latin typeface="Candara" panose="020E0502030303020204" pitchFamily="34" charset="0"/>
              </a:rPr>
              <a:t>, and </a:t>
            </a:r>
            <a:r>
              <a:rPr lang="en-US" sz="1600" b="1" dirty="0">
                <a:latin typeface="Candara" panose="020E0502030303020204" pitchFamily="34" charset="0"/>
              </a:rPr>
              <a:t>premises</a:t>
            </a:r>
            <a:r>
              <a:rPr lang="en-US" sz="1600" dirty="0">
                <a:latin typeface="Candara" panose="020E0502030303020204" pitchFamily="34" charset="0"/>
              </a:rPr>
              <a:t> network and the role that ADSL access network plays in it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The </a:t>
            </a:r>
            <a:r>
              <a:rPr lang="en-US" sz="1600" dirty="0" smtClean="0">
                <a:latin typeface="Candara" panose="020E0502030303020204" pitchFamily="34" charset="0"/>
              </a:rPr>
              <a:t>networking side </a:t>
            </a:r>
            <a:r>
              <a:rPr lang="en-US" sz="1600" dirty="0">
                <a:latin typeface="Candara" panose="020E0502030303020204" pitchFamily="34" charset="0"/>
              </a:rPr>
              <a:t>of the service providers consists of service systems, different types of networks that are behind </a:t>
            </a:r>
            <a:r>
              <a:rPr lang="en-US" sz="1600" dirty="0" smtClean="0">
                <a:latin typeface="Candara" panose="020E0502030303020204" pitchFamily="34" charset="0"/>
              </a:rPr>
              <a:t>the access </a:t>
            </a:r>
            <a:r>
              <a:rPr lang="en-US" sz="1600" dirty="0">
                <a:latin typeface="Candara" panose="020E0502030303020204" pitchFamily="34" charset="0"/>
              </a:rPr>
              <a:t>node, the operation systems (OS) that perform the operations, administration, and </a:t>
            </a:r>
            <a:r>
              <a:rPr lang="en-US" sz="1600" dirty="0" smtClean="0">
                <a:latin typeface="Candara" panose="020E0502030303020204" pitchFamily="34" charset="0"/>
              </a:rPr>
              <a:t>maintenance (OAM</a:t>
            </a:r>
            <a:r>
              <a:rPr lang="en-US" sz="1600" dirty="0">
                <a:latin typeface="Candara" panose="020E0502030303020204" pitchFamily="34" charset="0"/>
              </a:rPr>
              <a:t>) of the networks and access nodes, and the ATU-Cs.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endParaRPr lang="en-US" sz="1600" dirty="0" smtClean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The customer premises network </a:t>
            </a:r>
            <a:r>
              <a:rPr lang="en-US" sz="1600" dirty="0" smtClean="0">
                <a:latin typeface="Candara" panose="020E0502030303020204" pitchFamily="34" charset="0"/>
              </a:rPr>
              <a:t>comprises ATU-R</a:t>
            </a:r>
            <a:r>
              <a:rPr lang="en-US" sz="1600" dirty="0">
                <a:latin typeface="Candara" panose="020E0502030303020204" pitchFamily="34" charset="0"/>
              </a:rPr>
              <a:t>, premises distribution network (PDN), various service modules (SM), and terminal </a:t>
            </a:r>
            <a:r>
              <a:rPr lang="en-US" sz="1600" dirty="0" smtClean="0">
                <a:latin typeface="Candara" panose="020E0502030303020204" pitchFamily="34" charset="0"/>
              </a:rPr>
              <a:t>equipment (TE</a:t>
            </a:r>
            <a:r>
              <a:rPr lang="en-US" sz="1600" dirty="0">
                <a:latin typeface="Candara" panose="020E0502030303020204" pitchFamily="34" charset="0"/>
              </a:rPr>
              <a:t>). On the bottom </a:t>
            </a:r>
            <a:r>
              <a:rPr lang="en-US" sz="1600" dirty="0" smtClean="0">
                <a:latin typeface="Candara" panose="020E0502030303020204" pitchFamily="34" charset="0"/>
              </a:rPr>
              <a:t>of Figure </a:t>
            </a:r>
            <a:r>
              <a:rPr lang="en-US" sz="1600" dirty="0">
                <a:latin typeface="Candara" panose="020E0502030303020204" pitchFamily="34" charset="0"/>
              </a:rPr>
              <a:t>13.18 are shown five transport modes that depict an evolutionary </a:t>
            </a:r>
            <a:r>
              <a:rPr lang="en-US" sz="1600" dirty="0" smtClean="0">
                <a:latin typeface="Candara" panose="020E0502030303020204" pitchFamily="34" charset="0"/>
              </a:rPr>
              <a:t>process from </a:t>
            </a:r>
            <a:r>
              <a:rPr lang="en-US" sz="1600" dirty="0">
                <a:latin typeface="Candara" panose="020E0502030303020204" pitchFamily="34" charset="0"/>
              </a:rPr>
              <a:t>a primitive synchronous transfer mode (STM) to an all ATM mode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latin typeface="Candara" panose="020E0502030303020204" pitchFamily="34" charset="0"/>
              </a:rPr>
              <a:t>service systems </a:t>
            </a:r>
            <a:r>
              <a:rPr lang="en-US" sz="1600" dirty="0">
                <a:latin typeface="Candara" panose="020E0502030303020204" pitchFamily="34" charset="0"/>
              </a:rPr>
              <a:t>are on a </a:t>
            </a:r>
            <a:r>
              <a:rPr lang="en-US" sz="1600" b="1" dirty="0">
                <a:latin typeface="Candara" panose="020E0502030303020204" pitchFamily="34" charset="0"/>
              </a:rPr>
              <a:t>private</a:t>
            </a:r>
            <a:r>
              <a:rPr lang="en-US" sz="1600" dirty="0">
                <a:latin typeface="Candara" panose="020E0502030303020204" pitchFamily="34" charset="0"/>
              </a:rPr>
              <a:t> network providing </a:t>
            </a:r>
            <a:r>
              <a:rPr lang="en-US" sz="1600" dirty="0" smtClean="0">
                <a:latin typeface="Candara" panose="020E0502030303020204" pitchFamily="34" charset="0"/>
              </a:rPr>
              <a:t>on-line services</a:t>
            </a:r>
            <a:r>
              <a:rPr lang="en-US" sz="1600" dirty="0">
                <a:latin typeface="Candara" panose="020E0502030303020204" pitchFamily="34" charset="0"/>
              </a:rPr>
              <a:t>, Internet access, LAN </a:t>
            </a:r>
            <a:r>
              <a:rPr lang="en-US" sz="1600" dirty="0" smtClean="0">
                <a:latin typeface="Candara" panose="020E0502030303020204" pitchFamily="34" charset="0"/>
              </a:rPr>
              <a:t>access</a:t>
            </a:r>
            <a:r>
              <a:rPr lang="en-US" sz="1600" dirty="0">
                <a:latin typeface="Candara" panose="020E0502030303020204" pitchFamily="34" charset="0"/>
              </a:rPr>
              <a:t>, interactive video, and video conference services. </a:t>
            </a:r>
            <a:r>
              <a:rPr lang="en-US" sz="1600" dirty="0" smtClean="0">
                <a:latin typeface="Candara" panose="020E0502030303020204" pitchFamily="34" charset="0"/>
              </a:rPr>
              <a:t>The private </a:t>
            </a:r>
            <a:r>
              <a:rPr lang="en-US" sz="1600" dirty="0">
                <a:latin typeface="Candara" panose="020E0502030303020204" pitchFamily="34" charset="0"/>
              </a:rPr>
              <a:t>network interfaces with the </a:t>
            </a:r>
            <a:r>
              <a:rPr lang="en-US" sz="1600" dirty="0" smtClean="0">
                <a:latin typeface="Candara" panose="020E0502030303020204" pitchFamily="34" charset="0"/>
              </a:rPr>
              <a:t>public network</a:t>
            </a:r>
            <a:r>
              <a:rPr lang="en-US" sz="1600" dirty="0">
                <a:latin typeface="Candara" panose="020E0502030303020204" pitchFamily="34" charset="0"/>
              </a:rPr>
              <a:t>, which is broadband (such as SONET/SDH</a:t>
            </a:r>
            <a:r>
              <a:rPr lang="en-US" sz="1600" dirty="0" smtClean="0">
                <a:latin typeface="Candara" panose="020E0502030303020204" pitchFamily="34" charset="0"/>
              </a:rPr>
              <a:t>), narrowband </a:t>
            </a:r>
            <a:r>
              <a:rPr lang="en-US" sz="1600" dirty="0">
                <a:latin typeface="Candara" panose="020E0502030303020204" pitchFamily="34" charset="0"/>
              </a:rPr>
              <a:t>(such as Tl/El), or packet </a:t>
            </a:r>
            <a:r>
              <a:rPr lang="en-US" sz="1600" dirty="0" smtClean="0">
                <a:latin typeface="Candara" panose="020E0502030303020204" pitchFamily="34" charset="0"/>
              </a:rPr>
              <a:t>network (such </a:t>
            </a:r>
            <a:r>
              <a:rPr lang="en-US" sz="1600" dirty="0">
                <a:latin typeface="Candara" panose="020E0502030303020204" pitchFamily="34" charset="0"/>
              </a:rPr>
              <a:t>as TP). The </a:t>
            </a:r>
            <a:r>
              <a:rPr lang="en-US" sz="1600" b="1" dirty="0">
                <a:latin typeface="Candara" panose="020E0502030303020204" pitchFamily="34" charset="0"/>
              </a:rPr>
              <a:t>access node </a:t>
            </a:r>
            <a:r>
              <a:rPr lang="en-US" sz="1600" dirty="0">
                <a:latin typeface="Candara" panose="020E0502030303020204" pitchFamily="34" charset="0"/>
              </a:rPr>
              <a:t>is the concentration point </a:t>
            </a:r>
            <a:r>
              <a:rPr lang="en-US" sz="1600" dirty="0" smtClean="0">
                <a:latin typeface="Candara" panose="020E0502030303020204" pitchFamily="34" charset="0"/>
              </a:rPr>
              <a:t>for broadband</a:t>
            </a:r>
            <a:r>
              <a:rPr lang="en-US" sz="1600" dirty="0">
                <a:latin typeface="Candara" panose="020E0502030303020204" pitchFamily="34" charset="0"/>
              </a:rPr>
              <a:t>, narrowband data, and </a:t>
            </a:r>
            <a:r>
              <a:rPr lang="en-US" sz="1600" dirty="0" smtClean="0">
                <a:latin typeface="Candara" panose="020E0502030303020204" pitchFamily="34" charset="0"/>
              </a:rPr>
              <a:t>packet data</a:t>
            </a:r>
            <a:r>
              <a:rPr lang="en-US" sz="1600" dirty="0">
                <a:latin typeface="Candara" panose="020E0502030303020204" pitchFamily="34" charset="0"/>
              </a:rPr>
              <a:t>. It is either located in the central office or a </a:t>
            </a:r>
            <a:r>
              <a:rPr lang="en-US" sz="1600" dirty="0" smtClean="0">
                <a:latin typeface="Candara" panose="020E0502030303020204" pitchFamily="34" charset="0"/>
              </a:rPr>
              <a:t>remote location </a:t>
            </a:r>
            <a:r>
              <a:rPr lang="en-US" sz="1600" dirty="0">
                <a:latin typeface="Candara" panose="020E0502030303020204" pitchFamily="34" charset="0"/>
              </a:rPr>
              <a:t>such as ONU. The access node </a:t>
            </a:r>
            <a:r>
              <a:rPr lang="en-US" sz="1600" dirty="0" smtClean="0">
                <a:latin typeface="Candara" panose="020E0502030303020204" pitchFamily="34" charset="0"/>
              </a:rPr>
              <a:t>could include </a:t>
            </a:r>
            <a:r>
              <a:rPr lang="en-US" sz="1600" dirty="0">
                <a:latin typeface="Candara" panose="020E0502030303020204" pitchFamily="34" charset="0"/>
              </a:rPr>
              <a:t>ATU-Cs, such as in a digital subscriber loop </a:t>
            </a:r>
            <a:r>
              <a:rPr lang="en-US" sz="1600" dirty="0" smtClean="0">
                <a:latin typeface="Candara" panose="020E0502030303020204" pitchFamily="34" charset="0"/>
              </a:rPr>
              <a:t>access multiplexer </a:t>
            </a:r>
            <a:r>
              <a:rPr lang="en-US" sz="1600" dirty="0">
                <a:latin typeface="Candara" panose="020E0502030303020204" pitchFamily="34" charset="0"/>
              </a:rPr>
              <a:t>(DSLAM). The access </a:t>
            </a:r>
            <a:r>
              <a:rPr lang="en-US" sz="1600" dirty="0" smtClean="0">
                <a:latin typeface="Candara" panose="020E0502030303020204" pitchFamily="34" charset="0"/>
              </a:rPr>
              <a:t>network commences </a:t>
            </a:r>
            <a:r>
              <a:rPr lang="en-US" sz="1600" dirty="0">
                <a:latin typeface="Candara" panose="020E0502030303020204" pitchFamily="34" charset="0"/>
              </a:rPr>
              <a:t>at the access node and extends up to PDN in </a:t>
            </a:r>
            <a:r>
              <a:rPr lang="en-US" sz="1600" dirty="0" smtClean="0">
                <a:latin typeface="Candara" panose="020E0502030303020204" pitchFamily="34" charset="0"/>
              </a:rPr>
              <a:t>the customer </a:t>
            </a:r>
            <a:r>
              <a:rPr lang="en-US" sz="1600" dirty="0">
                <a:latin typeface="Candara" panose="020E0502030303020204" pitchFamily="34" charset="0"/>
              </a:rPr>
              <a:t>premises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en-US" sz="1600" dirty="0">
                <a:latin typeface="Candara" panose="020E0502030303020204" pitchFamily="34" charset="0"/>
              </a:rPr>
              <a:t>The premises network </a:t>
            </a:r>
            <a:r>
              <a:rPr lang="en-US" sz="1600" b="1" dirty="0">
                <a:latin typeface="Candara" panose="020E0502030303020204" pitchFamily="34" charset="0"/>
              </a:rPr>
              <a:t>starts </a:t>
            </a:r>
            <a:r>
              <a:rPr lang="en-US" sz="1600" dirty="0">
                <a:latin typeface="Candara" panose="020E0502030303020204" pitchFamily="34" charset="0"/>
              </a:rPr>
              <a:t>from the </a:t>
            </a:r>
            <a:r>
              <a:rPr lang="en-US" sz="1600" b="1" dirty="0">
                <a:latin typeface="Candara" panose="020E0502030303020204" pitchFamily="34" charset="0"/>
              </a:rPr>
              <a:t>network interface </a:t>
            </a:r>
            <a:r>
              <a:rPr lang="en-US" sz="1600" dirty="0">
                <a:latin typeface="Candara" panose="020E0502030303020204" pitchFamily="34" charset="0"/>
              </a:rPr>
              <a:t>at the output of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ATU-R</a:t>
            </a:r>
            <a:r>
              <a:rPr lang="en-US" sz="1600" dirty="0">
                <a:latin typeface="Candara" panose="020E0502030303020204" pitchFamily="34" charset="0"/>
              </a:rPr>
              <a:t>. The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PDN</a:t>
            </a:r>
            <a:r>
              <a:rPr lang="en-US" sz="1600" dirty="0">
                <a:latin typeface="Candara" panose="020E0502030303020204" pitchFamily="34" charset="0"/>
              </a:rPr>
              <a:t>, which is part of the home network, could be a choice of a LAN, twisted-pair cable, optical fiber or a combination of these. </a:t>
            </a:r>
          </a:p>
          <a:p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SM</a:t>
            </a:r>
            <a:r>
              <a:rPr lang="en-US" sz="1600" dirty="0">
                <a:latin typeface="Candara" panose="020E0502030303020204" pitchFamily="34" charset="0"/>
              </a:rPr>
              <a:t>, such as </a:t>
            </a:r>
            <a:r>
              <a:rPr lang="en-US" sz="1600" b="1" dirty="0">
                <a:latin typeface="Candara" panose="020E0502030303020204" pitchFamily="34" charset="0"/>
              </a:rPr>
              <a:t>set-top boxes</a:t>
            </a:r>
            <a:r>
              <a:rPr lang="en-US" sz="1600" dirty="0">
                <a:latin typeface="Candara" panose="020E0502030303020204" pitchFamily="34" charset="0"/>
              </a:rPr>
              <a:t> and </a:t>
            </a:r>
            <a:r>
              <a:rPr lang="en-US" sz="1600" b="1" dirty="0">
                <a:latin typeface="Candara" panose="020E0502030303020204" pitchFamily="34" charset="0"/>
              </a:rPr>
              <a:t>ISDN</a:t>
            </a:r>
            <a:r>
              <a:rPr lang="en-US" sz="1600" dirty="0">
                <a:latin typeface="Candara" panose="020E0502030303020204" pitchFamily="34" charset="0"/>
              </a:rPr>
              <a:t>, perform the terminal adaptation functions to the </a:t>
            </a:r>
            <a:r>
              <a:rPr lang="en-US" sz="1600" b="1" dirty="0">
                <a:latin typeface="Candara" panose="020E0502030303020204" pitchFamily="34" charset="0"/>
              </a:rPr>
              <a:t>TE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  <a:endParaRPr lang="en-US" sz="1600" dirty="0">
              <a:latin typeface="Candara" panose="020E0502030303020204" pitchFamily="34" charset="0"/>
            </a:endParaRPr>
          </a:p>
        </p:txBody>
      </p:sp>
      <p:cxnSp>
        <p:nvCxnSpPr>
          <p:cNvPr id="13" name="Shape 717"/>
          <p:cNvCxnSpPr/>
          <p:nvPr/>
        </p:nvCxnSpPr>
        <p:spPr>
          <a:xfrm>
            <a:off x="202832" y="6781800"/>
            <a:ext cx="4509845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" name="Rectangle 4"/>
          <p:cNvSpPr/>
          <p:nvPr/>
        </p:nvSpPr>
        <p:spPr>
          <a:xfrm>
            <a:off x="71170" y="3024776"/>
            <a:ext cx="846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five 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transport </a:t>
            </a:r>
          </a:p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modes </a:t>
            </a: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9" name="Shape 729"/>
          <p:cNvCxnSpPr/>
          <p:nvPr/>
        </p:nvCxnSpPr>
        <p:spPr>
          <a:xfrm>
            <a:off x="338804" y="485336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0" name="Shape 730"/>
          <p:cNvSpPr txBox="1"/>
          <p:nvPr/>
        </p:nvSpPr>
        <p:spPr>
          <a:xfrm>
            <a:off x="-270796" y="4853368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731" name="Shape 731"/>
          <p:cNvSpPr txBox="1"/>
          <p:nvPr/>
        </p:nvSpPr>
        <p:spPr>
          <a:xfrm>
            <a:off x="322932" y="925512"/>
            <a:ext cx="5608637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Synchronous transport mode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STM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Bit synchronous transmission (T1/E1)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End-to-end packet mode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Used for SOHO (IP packets)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ATM / STM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ATM WAN (Public network) and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STM access network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ATM / Packet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ATM WAN and packet access network (IP)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End-to-end ATM</a:t>
            </a:r>
          </a:p>
        </p:txBody>
      </p:sp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133651" y="419466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Modes</a:t>
            </a:r>
          </a:p>
        </p:txBody>
      </p:sp>
      <p:cxnSp>
        <p:nvCxnSpPr>
          <p:cNvPr id="733" name="Shape 733"/>
          <p:cNvCxnSpPr/>
          <p:nvPr/>
        </p:nvCxnSpPr>
        <p:spPr>
          <a:xfrm>
            <a:off x="2626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4" name="Shape 734"/>
          <p:cNvSpPr txBox="1"/>
          <p:nvPr/>
        </p:nvSpPr>
        <p:spPr>
          <a:xfrm>
            <a:off x="262607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3938" y="497583"/>
            <a:ext cx="5767753" cy="72327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smtClean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are </a:t>
            </a:r>
            <a:r>
              <a:rPr lang="en-US" sz="1800" b="1" dirty="0" smtClean="0">
                <a:latin typeface="Candara" panose="020E0502030303020204" pitchFamily="34" charset="0"/>
              </a:rPr>
              <a:t>five transport modes </a:t>
            </a:r>
            <a:r>
              <a:rPr lang="en-US" sz="1800" dirty="0">
                <a:latin typeface="Candara" panose="020E0502030303020204" pitchFamily="34" charset="0"/>
              </a:rPr>
              <a:t>presented in </a:t>
            </a:r>
            <a:r>
              <a:rPr lang="en-US" sz="1800" b="1" dirty="0">
                <a:latin typeface="Candara" panose="020E0502030303020204" pitchFamily="34" charset="0"/>
              </a:rPr>
              <a:t>Figure 1 3.18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ndara" panose="020E0502030303020204" pitchFamily="34" charset="0"/>
              </a:rPr>
              <a:t>At </a:t>
            </a:r>
            <a:r>
              <a:rPr lang="en-US" sz="1600" dirty="0">
                <a:latin typeface="Candara" panose="020E0502030303020204" pitchFamily="34" charset="0"/>
              </a:rPr>
              <a:t>the top is what the </a:t>
            </a:r>
            <a:r>
              <a:rPr lang="en-US" sz="1600" b="1" dirty="0">
                <a:latin typeface="Candara" panose="020E0502030303020204" pitchFamily="34" charset="0"/>
              </a:rPr>
              <a:t>ADSL</a:t>
            </a:r>
            <a:r>
              <a:rPr lang="en-US" sz="1600" dirty="0">
                <a:latin typeface="Candara" panose="020E0502030303020204" pitchFamily="34" charset="0"/>
              </a:rPr>
              <a:t> Forum </a:t>
            </a:r>
            <a:r>
              <a:rPr lang="en-US" sz="1600" dirty="0" smtClean="0">
                <a:latin typeface="Candara" panose="020E0502030303020204" pitchFamily="34" charset="0"/>
              </a:rPr>
              <a:t>termed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synchronous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transfer mode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STM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)</a:t>
            </a:r>
            <a:r>
              <a:rPr lang="en-US" sz="1600" dirty="0">
                <a:latin typeface="Candara" panose="020E0502030303020204" pitchFamily="34" charset="0"/>
              </a:rPr>
              <a:t>,which is the </a:t>
            </a:r>
            <a:r>
              <a:rPr lang="en-US" sz="1600" b="1" dirty="0">
                <a:latin typeface="Candara" panose="020E0502030303020204" pitchFamily="34" charset="0"/>
              </a:rPr>
              <a:t>bit synchronous transmission mode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r>
              <a:rPr lang="en-US" sz="1600" dirty="0" smtClean="0">
                <a:latin typeface="Candara" panose="020E0502030303020204" pitchFamily="34" charset="0"/>
              </a:rPr>
              <a:t>An </a:t>
            </a:r>
            <a:r>
              <a:rPr lang="en-US" sz="1600" dirty="0">
                <a:latin typeface="Candara" panose="020E0502030303020204" pitchFamily="34" charset="0"/>
              </a:rPr>
              <a:t>example </a:t>
            </a:r>
            <a:r>
              <a:rPr lang="en-US" sz="1600" dirty="0" smtClean="0">
                <a:latin typeface="Candara" panose="020E0502030303020204" pitchFamily="34" charset="0"/>
              </a:rPr>
              <a:t>of this is </a:t>
            </a:r>
            <a:r>
              <a:rPr lang="en-US" sz="1600" dirty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latin typeface="Candara" panose="020E0502030303020204" pitchFamily="34" charset="0"/>
              </a:rPr>
              <a:t>bit pipe </a:t>
            </a:r>
            <a:r>
              <a:rPr lang="en-US" sz="1600" dirty="0">
                <a:latin typeface="Candara" panose="020E0502030303020204" pitchFamily="34" charset="0"/>
              </a:rPr>
              <a:t>such as Tl/El, ISDN, or a </a:t>
            </a:r>
            <a:r>
              <a:rPr lang="en-US" sz="1600" b="1" dirty="0">
                <a:latin typeface="Candara" panose="020E0502030303020204" pitchFamily="34" charset="0"/>
              </a:rPr>
              <a:t>simple modem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r>
              <a:rPr lang="en-US" sz="1600" dirty="0" smtClean="0">
                <a:latin typeface="Candara" panose="020E0502030303020204" pitchFamily="34" charset="0"/>
              </a:rPr>
              <a:t>In this </a:t>
            </a:r>
            <a:r>
              <a:rPr lang="en-US" sz="1600" dirty="0">
                <a:latin typeface="Candara" panose="020E0502030303020204" pitchFamily="34" charset="0"/>
              </a:rPr>
              <a:t>mode, the </a:t>
            </a:r>
            <a:r>
              <a:rPr lang="en-US" sz="1600" b="1" dirty="0">
                <a:latin typeface="Candara" panose="020E0502030303020204" pitchFamily="34" charset="0"/>
              </a:rPr>
              <a:t>PDN</a:t>
            </a:r>
            <a:r>
              <a:rPr lang="en-US" sz="1600" dirty="0">
                <a:latin typeface="Candara" panose="020E0502030303020204" pitchFamily="34" charset="0"/>
              </a:rPr>
              <a:t> outputs strictly </a:t>
            </a:r>
            <a:r>
              <a:rPr lang="en-US" sz="1600" b="1" dirty="0">
                <a:latin typeface="Candara" panose="020E0502030303020204" pitchFamily="34" charset="0"/>
              </a:rPr>
              <a:t>bits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latin typeface="Candara" panose="020E0502030303020204" pitchFamily="34" charset="0"/>
              </a:rPr>
              <a:t>out of </a:t>
            </a:r>
            <a:r>
              <a:rPr lang="en-US" sz="1600" dirty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latin typeface="Candara" panose="020E0502030303020204" pitchFamily="34" charset="0"/>
              </a:rPr>
              <a:t>SM</a:t>
            </a:r>
            <a:r>
              <a:rPr lang="en-US" sz="1600" dirty="0">
                <a:latin typeface="Candara" panose="020E0502030303020204" pitchFamily="34" charset="0"/>
              </a:rPr>
              <a:t>; and the </a:t>
            </a:r>
            <a:r>
              <a:rPr lang="en-US" sz="1600" b="1" dirty="0">
                <a:latin typeface="Candara" panose="020E0502030303020204" pitchFamily="34" charset="0"/>
              </a:rPr>
              <a:t>access node </a:t>
            </a:r>
            <a:r>
              <a:rPr lang="en-US" sz="1600" dirty="0">
                <a:latin typeface="Candara" panose="020E0502030303020204" pitchFamily="34" charset="0"/>
              </a:rPr>
              <a:t>delivers and receives bits to and from the narrowband network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The second transport scheme is 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end-to-end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packet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mode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such as </a:t>
            </a:r>
            <a:r>
              <a:rPr lang="en-US" sz="1600" dirty="0" smtClean="0">
                <a:latin typeface="Candara" panose="020E0502030303020204" pitchFamily="34" charset="0"/>
              </a:rPr>
              <a:t>IP packets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r>
              <a:rPr lang="en-US" sz="1600" dirty="0" smtClean="0">
                <a:latin typeface="Candara" panose="020E0502030303020204" pitchFamily="34" charset="0"/>
              </a:rPr>
              <a:t>In this </a:t>
            </a:r>
            <a:r>
              <a:rPr lang="en-US" sz="1600" dirty="0">
                <a:latin typeface="Candara" panose="020E0502030303020204" pitchFamily="34" charset="0"/>
              </a:rPr>
              <a:t>mode, SM </a:t>
            </a:r>
            <a:r>
              <a:rPr lang="en-US" sz="1600" dirty="0" smtClean="0">
                <a:latin typeface="Candara" panose="020E0502030303020204" pitchFamily="34" charset="0"/>
              </a:rPr>
              <a:t>are expected </a:t>
            </a:r>
            <a:r>
              <a:rPr lang="en-US" sz="1600" dirty="0">
                <a:latin typeface="Candara" panose="020E0502030303020204" pitchFamily="34" charset="0"/>
              </a:rPr>
              <a:t>to deliver </a:t>
            </a:r>
            <a:r>
              <a:rPr lang="en-US" sz="1600" b="1" dirty="0">
                <a:latin typeface="Candara" panose="020E0502030303020204" pitchFamily="34" charset="0"/>
              </a:rPr>
              <a:t>packets</a:t>
            </a:r>
            <a:r>
              <a:rPr lang="en-US" sz="1600" dirty="0">
                <a:latin typeface="Candara" panose="020E0502030303020204" pitchFamily="34" charset="0"/>
              </a:rPr>
              <a:t> to the ADSL access network through </a:t>
            </a:r>
            <a:r>
              <a:rPr lang="en-US" sz="1600" b="1" dirty="0">
                <a:latin typeface="Candara" panose="020E0502030303020204" pitchFamily="34" charset="0"/>
              </a:rPr>
              <a:t>PDN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r>
              <a:rPr lang="en-US" sz="1600" dirty="0" smtClean="0">
                <a:latin typeface="Candara" panose="020E0502030303020204" pitchFamily="34" charset="0"/>
              </a:rPr>
              <a:t>This is probably one of the most common usages of the Small Office Home Office (SOHO) network. Digital </a:t>
            </a:r>
            <a:r>
              <a:rPr lang="en-US" sz="1600" dirty="0">
                <a:latin typeface="Candara" panose="020E0502030303020204" pitchFamily="34" charset="0"/>
              </a:rPr>
              <a:t>data terminals are </a:t>
            </a:r>
            <a:r>
              <a:rPr lang="en-US" sz="1600" dirty="0" smtClean="0">
                <a:latin typeface="Candara" panose="020E0502030303020204" pitchFamily="34" charset="0"/>
              </a:rPr>
              <a:t>interconnected </a:t>
            </a:r>
            <a:r>
              <a:rPr lang="en-US" sz="1600" dirty="0">
                <a:latin typeface="Candara" panose="020E0502030303020204" pitchFamily="34" charset="0"/>
              </a:rPr>
              <a:t>via an </a:t>
            </a:r>
            <a:r>
              <a:rPr lang="en-US" sz="1600" dirty="0" smtClean="0">
                <a:latin typeface="Candara" panose="020E0502030303020204" pitchFamily="34" charset="0"/>
              </a:rPr>
              <a:t>Ethernet </a:t>
            </a:r>
            <a:r>
              <a:rPr lang="en-US" sz="1600" dirty="0">
                <a:latin typeface="Candara" panose="020E0502030303020204" pitchFamily="34" charset="0"/>
              </a:rPr>
              <a:t>LAN PDN, and packets are delivered to the ADSL access network via a </a:t>
            </a:r>
            <a:r>
              <a:rPr lang="en-US" sz="1600" dirty="0" smtClean="0">
                <a:latin typeface="Candara" panose="020E0502030303020204" pitchFamily="34" charset="0"/>
              </a:rPr>
              <a:t>router. The </a:t>
            </a:r>
            <a:r>
              <a:rPr lang="en-US" sz="1600" dirty="0">
                <a:latin typeface="Candara" panose="020E0502030303020204" pitchFamily="34" charset="0"/>
              </a:rPr>
              <a:t>reverse process occurs at the </a:t>
            </a:r>
            <a:r>
              <a:rPr lang="en-US" sz="1600" b="1" dirty="0">
                <a:latin typeface="Candara" panose="020E0502030303020204" pitchFamily="34" charset="0"/>
              </a:rPr>
              <a:t>access node </a:t>
            </a:r>
            <a:r>
              <a:rPr lang="en-US" sz="1600" dirty="0">
                <a:latin typeface="Candara" panose="020E0502030303020204" pitchFamily="34" charset="0"/>
              </a:rPr>
              <a:t>to the </a:t>
            </a:r>
            <a:r>
              <a:rPr lang="en-US" sz="1600" b="1" dirty="0">
                <a:latin typeface="Candara" panose="020E0502030303020204" pitchFamily="34" charset="0"/>
              </a:rPr>
              <a:t>network </a:t>
            </a:r>
            <a:r>
              <a:rPr lang="en-US" sz="1600" b="1" dirty="0" smtClean="0">
                <a:latin typeface="Candara" panose="020E0502030303020204" pitchFamily="34" charset="0"/>
              </a:rPr>
              <a:t>interface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latin typeface="Candara" panose="020E0502030303020204" pitchFamily="34" charset="0"/>
              </a:rPr>
              <a:t>next two transport modes </a:t>
            </a:r>
            <a:r>
              <a:rPr lang="en-US" sz="1600" dirty="0">
                <a:latin typeface="Candara" panose="020E0502030303020204" pitchFamily="34" charset="0"/>
              </a:rPr>
              <a:t>are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hybrid modes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r>
              <a:rPr lang="en-US" sz="1600" b="1" dirty="0">
                <a:latin typeface="Candara" panose="020E0502030303020204" pitchFamily="34" charset="0"/>
              </a:rPr>
              <a:t>Output</a:t>
            </a:r>
            <a:r>
              <a:rPr lang="en-US" sz="1600" dirty="0">
                <a:latin typeface="Candara" panose="020E0502030303020204" pitchFamily="34" charset="0"/>
              </a:rPr>
              <a:t> to the network from the </a:t>
            </a:r>
            <a:r>
              <a:rPr lang="en-US" sz="1600" b="1" dirty="0">
                <a:latin typeface="Candara" panose="020E0502030303020204" pitchFamily="34" charset="0"/>
              </a:rPr>
              <a:t>access node</a:t>
            </a:r>
            <a:r>
              <a:rPr lang="en-US" sz="1600" dirty="0">
                <a:latin typeface="Candara" panose="020E0502030303020204" pitchFamily="34" charset="0"/>
              </a:rPr>
              <a:t> is </a:t>
            </a: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ATM</a:t>
            </a:r>
            <a:r>
              <a:rPr lang="en-US" sz="1600" dirty="0">
                <a:latin typeface="Candara" panose="020E0502030303020204" pitchFamily="34" charset="0"/>
              </a:rPr>
              <a:t>. The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SM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at the premises network delivers either a bit synchronous output or a packet output.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dirty="0">
                <a:latin typeface="Candara" panose="020E0502030303020204" pitchFamily="34" charset="0"/>
              </a:rPr>
              <a:t>fifth, and last, mode of transport scheme is 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end-to-end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ATM</a:t>
            </a:r>
            <a:r>
              <a:rPr lang="en-US" sz="1600" dirty="0">
                <a:latin typeface="Candara" panose="020E0502030303020204" pitchFamily="34" charset="0"/>
              </a:rPr>
              <a:t>, where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SM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put out cells </a:t>
            </a:r>
            <a:r>
              <a:rPr lang="en-US" sz="1600" dirty="0" smtClean="0">
                <a:latin typeface="Candara" panose="020E0502030303020204" pitchFamily="34" charset="0"/>
              </a:rPr>
              <a:t>instead of packets</a:t>
            </a:r>
            <a:r>
              <a:rPr lang="en-US" sz="1600" dirty="0">
                <a:latin typeface="Candara" panose="020E0502030303020204" pitchFamily="34" charset="0"/>
              </a:rPr>
              <a:t>. We would expect the home network in this case to be wired with optical fiber.</a:t>
            </a:r>
            <a:endParaRPr lang="ar-SA" sz="1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4" name="Shape 744"/>
          <p:cNvCxnSpPr/>
          <p:nvPr/>
        </p:nvCxnSpPr>
        <p:spPr>
          <a:xfrm>
            <a:off x="751169" y="5776912"/>
            <a:ext cx="5059696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5" name="Shape 745"/>
          <p:cNvSpPr txBox="1"/>
          <p:nvPr/>
        </p:nvSpPr>
        <p:spPr>
          <a:xfrm>
            <a:off x="141569" y="5776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141569" y="2905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7030A0"/>
                </a:solidFill>
              </a:rPr>
              <a:t>ADSL System Reference Model</a:t>
            </a:r>
          </a:p>
        </p:txBody>
      </p:sp>
      <p:cxnSp>
        <p:nvCxnSpPr>
          <p:cNvPr id="747" name="Shape 747"/>
          <p:cNvCxnSpPr/>
          <p:nvPr/>
        </p:nvCxnSpPr>
        <p:spPr>
          <a:xfrm>
            <a:off x="67496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8" name="Shape 748"/>
          <p:cNvSpPr txBox="1"/>
          <p:nvPr/>
        </p:nvSpPr>
        <p:spPr>
          <a:xfrm>
            <a:off x="674972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8064" y="1165122"/>
            <a:ext cx="5324168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Interesting aspects of </a:t>
            </a:r>
            <a:r>
              <a:rPr lang="en-US" sz="1800" b="1" dirty="0">
                <a:solidFill>
                  <a:srgbClr val="7030A0"/>
                </a:solidFill>
                <a:latin typeface="Candara" panose="020E0502030303020204" pitchFamily="34" charset="0"/>
              </a:rPr>
              <a:t>the ADSL system reference model </a:t>
            </a:r>
            <a:r>
              <a:rPr lang="en-US" sz="1800" dirty="0">
                <a:latin typeface="Candara" panose="020E0502030303020204" pitchFamily="34" charset="0"/>
              </a:rPr>
              <a:t>shown in Figure 13.19 are the </a:t>
            </a:r>
            <a:r>
              <a:rPr lang="en-US" sz="1800" b="1" dirty="0" smtClean="0">
                <a:latin typeface="Candara" panose="020E0502030303020204" pitchFamily="34" charset="0"/>
              </a:rPr>
              <a:t>interfaces </a:t>
            </a:r>
            <a:r>
              <a:rPr lang="en-US" sz="1800" dirty="0" smtClean="0">
                <a:latin typeface="Candara" panose="020E0502030303020204" pitchFamily="34" charset="0"/>
              </a:rPr>
              <a:t>between </a:t>
            </a:r>
            <a:r>
              <a:rPr lang="en-US" sz="1800" b="1" dirty="0">
                <a:latin typeface="Candara" panose="020E0502030303020204" pitchFamily="34" charset="0"/>
              </a:rPr>
              <a:t>components </a:t>
            </a:r>
            <a:r>
              <a:rPr lang="en-US" sz="1800" dirty="0">
                <a:latin typeface="Candara" panose="020E0502030303020204" pitchFamily="34" charset="0"/>
              </a:rPr>
              <a:t>of the ADSL network and interfaces between </a:t>
            </a:r>
            <a:r>
              <a:rPr lang="en-US" sz="1800" b="1" dirty="0">
                <a:latin typeface="Candara" panose="020E0502030303020204" pitchFamily="34" charset="0"/>
              </a:rPr>
              <a:t>ADSL access network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 smtClean="0">
                <a:latin typeface="Candara" panose="020E0502030303020204" pitchFamily="34" charset="0"/>
              </a:rPr>
              <a:t>external networks</a:t>
            </a:r>
            <a:r>
              <a:rPr lang="en-US" sz="1800" b="1" dirty="0">
                <a:latin typeface="Candara" panose="020E0502030303020204" pitchFamily="34" charset="0"/>
              </a:rPr>
              <a:t>.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are </a:t>
            </a:r>
            <a:r>
              <a:rPr lang="en-US" sz="1800" b="1" dirty="0">
                <a:latin typeface="Candara" panose="020E0502030303020204" pitchFamily="34" charset="0"/>
              </a:rPr>
              <a:t>five basic interfaces</a:t>
            </a:r>
            <a:r>
              <a:rPr lang="en-US" sz="1800" dirty="0">
                <a:latin typeface="Candara" panose="020E0502030303020204" pitchFamily="34" charset="0"/>
              </a:rPr>
              <a:t>: </a:t>
            </a:r>
            <a:r>
              <a:rPr lang="en-US" sz="1800" b="1" dirty="0">
                <a:solidFill>
                  <a:srgbClr val="7030A0"/>
                </a:solidFill>
                <a:latin typeface="Candara" panose="020E0502030303020204" pitchFamily="34" charset="0"/>
              </a:rPr>
              <a:t>V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7030A0"/>
                </a:solidFill>
                <a:latin typeface="Candara" panose="020E0502030303020204" pitchFamily="34" charset="0"/>
              </a:rPr>
              <a:t>U</a:t>
            </a:r>
            <a:r>
              <a:rPr lang="en-US" sz="1800" dirty="0">
                <a:latin typeface="Candara" panose="020E0502030303020204" pitchFamily="34" charset="0"/>
              </a:rPr>
              <a:t>,</a:t>
            </a:r>
            <a:r>
              <a:rPr lang="en-US" sz="1800" b="1" dirty="0">
                <a:solidFill>
                  <a:srgbClr val="7030A0"/>
                </a:solidFill>
                <a:latin typeface="Candara" panose="020E0502030303020204" pitchFamily="34" charset="0"/>
              </a:rPr>
              <a:t>T</a:t>
            </a:r>
            <a:r>
              <a:rPr lang="en-US" sz="1800" dirty="0">
                <a:latin typeface="Candara" panose="020E0502030303020204" pitchFamily="34" charset="0"/>
              </a:rPr>
              <a:t>,</a:t>
            </a:r>
            <a:r>
              <a:rPr lang="en-US" sz="1800" b="1" dirty="0">
                <a:solidFill>
                  <a:srgbClr val="7030A0"/>
                </a:solidFill>
                <a:latin typeface="Candara" panose="020E0502030303020204" pitchFamily="34" charset="0"/>
              </a:rPr>
              <a:t> B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>
                <a:solidFill>
                  <a:srgbClr val="7030A0"/>
                </a:solidFill>
                <a:latin typeface="Candara" panose="020E0502030303020204" pitchFamily="34" charset="0"/>
              </a:rPr>
              <a:t>POTS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Vc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is the </a:t>
            </a:r>
            <a:r>
              <a:rPr lang="en-US" sz="1800" b="1" dirty="0">
                <a:latin typeface="Candara" panose="020E0502030303020204" pitchFamily="34" charset="0"/>
              </a:rPr>
              <a:t>interface </a:t>
            </a:r>
            <a:r>
              <a:rPr lang="en-US" sz="1800" dirty="0">
                <a:latin typeface="Candara" panose="020E0502030303020204" pitchFamily="34" charset="0"/>
              </a:rPr>
              <a:t>between the </a:t>
            </a:r>
            <a:r>
              <a:rPr lang="en-US" sz="1800" b="1" dirty="0" smtClean="0">
                <a:latin typeface="Candara" panose="020E0502030303020204" pitchFamily="34" charset="0"/>
              </a:rPr>
              <a:t>access node </a:t>
            </a:r>
            <a:r>
              <a:rPr lang="en-US" sz="1800" dirty="0">
                <a:latin typeface="Candara" panose="020E0502030303020204" pitchFamily="34" charset="0"/>
              </a:rPr>
              <a:t>and the </a:t>
            </a:r>
            <a:r>
              <a:rPr lang="en-US" sz="1800" b="1" dirty="0">
                <a:latin typeface="Candara" panose="020E0502030303020204" pitchFamily="34" charset="0"/>
              </a:rPr>
              <a:t>network </a:t>
            </a:r>
            <a:r>
              <a:rPr lang="en-US" sz="1800" dirty="0">
                <a:latin typeface="Candara" panose="020E0502030303020204" pitchFamily="34" charset="0"/>
              </a:rPr>
              <a:t>and is usually a </a:t>
            </a:r>
            <a:r>
              <a:rPr lang="en-US" sz="1800" b="1" dirty="0">
                <a:latin typeface="Candara" panose="020E0502030303020204" pitchFamily="34" charset="0"/>
              </a:rPr>
              <a:t>physical interface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V</a:t>
            </a:r>
            <a:r>
              <a:rPr lang="en-US" sz="1800" b="1" baseline="-25000" dirty="0">
                <a:solidFill>
                  <a:srgbClr val="7030A0"/>
                </a:solidFill>
                <a:latin typeface="Candara" panose="020E0502030303020204" pitchFamily="34" charset="0"/>
              </a:rPr>
              <a:t>A</a:t>
            </a:r>
            <a:r>
              <a:rPr lang="en-US" sz="18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is </a:t>
            </a: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logical interface </a:t>
            </a:r>
            <a:r>
              <a:rPr lang="en-US" sz="1800" dirty="0">
                <a:latin typeface="Candara" panose="020E0502030303020204" pitchFamily="34" charset="0"/>
              </a:rPr>
              <a:t>between </a:t>
            </a:r>
            <a:r>
              <a:rPr lang="en-US" sz="1800" b="1" dirty="0">
                <a:latin typeface="Candara" panose="020E0502030303020204" pitchFamily="34" charset="0"/>
              </a:rPr>
              <a:t>ATU-C </a:t>
            </a:r>
            <a:r>
              <a:rPr lang="en-US" sz="1800" dirty="0">
                <a:latin typeface="Candara" panose="020E0502030303020204" pitchFamily="34" charset="0"/>
              </a:rPr>
              <a:t>and the </a:t>
            </a:r>
            <a:r>
              <a:rPr lang="en-US" sz="1800" b="1" dirty="0">
                <a:latin typeface="Candara" panose="020E0502030303020204" pitchFamily="34" charset="0"/>
              </a:rPr>
              <a:t>access node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There are several </a:t>
            </a:r>
            <a:r>
              <a:rPr lang="en-US" sz="1800" b="1" dirty="0">
                <a:solidFill>
                  <a:srgbClr val="7030A0"/>
                </a:solidFill>
                <a:latin typeface="Candara" panose="020E0502030303020204" pitchFamily="34" charset="0"/>
              </a:rPr>
              <a:t>U</a:t>
            </a:r>
            <a:r>
              <a:rPr lang="en-US" sz="1800" dirty="0">
                <a:latin typeface="Candara" panose="020E0502030303020204" pitchFamily="34" charset="0"/>
              </a:rPr>
              <a:t> interfaces shown in Figure 13.19. They are all off the </a:t>
            </a:r>
            <a:r>
              <a:rPr lang="en-US" sz="1800" b="1" dirty="0">
                <a:latin typeface="Candara" panose="020E0502030303020204" pitchFamily="34" charset="0"/>
              </a:rPr>
              <a:t>splitters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solidFill>
                  <a:srgbClr val="7030A0"/>
                </a:solidFill>
                <a:latin typeface="Candara" panose="020E0502030303020204" pitchFamily="34" charset="0"/>
              </a:rPr>
              <a:t>POTS</a:t>
            </a:r>
            <a:r>
              <a:rPr lang="en-US" sz="1800" dirty="0">
                <a:latin typeface="Candara" panose="020E0502030303020204" pitchFamily="34" charset="0"/>
              </a:rPr>
              <a:t> interfaces are also from the </a:t>
            </a:r>
            <a:r>
              <a:rPr lang="en-US" sz="1800" b="1" dirty="0">
                <a:latin typeface="Candara" panose="020E0502030303020204" pitchFamily="34" charset="0"/>
              </a:rPr>
              <a:t>splitters</a:t>
            </a:r>
            <a:r>
              <a:rPr lang="en-US" sz="1800" dirty="0">
                <a:latin typeface="Candara" panose="020E0502030303020204" pitchFamily="34" charset="0"/>
              </a:rPr>
              <a:t> as shown. The B interface is for auxiliary data </a:t>
            </a:r>
            <a:r>
              <a:rPr lang="en-US" sz="1800" dirty="0" smtClean="0">
                <a:latin typeface="Candara" panose="020E0502030303020204" pitchFamily="34" charset="0"/>
              </a:rPr>
              <a:t>input</a:t>
            </a:r>
          </a:p>
          <a:p>
            <a:endParaRPr lang="ar-SA" sz="18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13" y="963999"/>
            <a:ext cx="5826485" cy="352332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6" name="Shape 756"/>
          <p:cNvCxnSpPr/>
          <p:nvPr/>
        </p:nvCxnSpPr>
        <p:spPr>
          <a:xfrm>
            <a:off x="609600" y="585802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7" name="Shape 757"/>
          <p:cNvSpPr txBox="1"/>
          <p:nvPr/>
        </p:nvSpPr>
        <p:spPr>
          <a:xfrm>
            <a:off x="0" y="5858028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758" name="Shape 758"/>
          <p:cNvSpPr txBox="1"/>
          <p:nvPr/>
        </p:nvSpPr>
        <p:spPr>
          <a:xfrm>
            <a:off x="265471" y="976312"/>
            <a:ext cx="8834284" cy="48198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An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interface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can have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multiple physical connections 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 V interface</a:t>
            </a:r>
          </a:p>
          <a:p>
            <a:pPr marL="457200" lvl="1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V</a:t>
            </a:r>
            <a:r>
              <a:rPr lang="en-US" sz="2400" b="1" baseline="-25000" dirty="0">
                <a:solidFill>
                  <a:srgbClr val="7030A0"/>
                </a:solidFill>
                <a:latin typeface="Candara" panose="020E0502030303020204" pitchFamily="34" charset="0"/>
              </a:rPr>
              <a:t>C</a:t>
            </a:r>
            <a:r>
              <a:rPr lang="en-US" sz="2400" baseline="-25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interface between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access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node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and</a:t>
            </a:r>
            <a:b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external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network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and interfaces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 U interfaces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- off the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splitters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; Will be eliminated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with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ADSL-Lite</a:t>
            </a:r>
            <a:endParaRPr lang="en-US" sz="24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POTS interfaces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– low-pass filter interfaces for POTS</a:t>
            </a:r>
          </a:p>
          <a:p>
            <a:pPr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B</a:t>
            </a: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are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customer premises network interfaces</a:t>
            </a:r>
          </a:p>
          <a:p>
            <a:pPr marL="457200" lvl="1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 T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between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PDN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service modules</a:t>
            </a:r>
          </a:p>
          <a:p>
            <a:pPr marL="457200" lvl="1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 B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auxiliary data input (e.g., satellite feed)</a:t>
            </a:r>
          </a:p>
        </p:txBody>
      </p:sp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247266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7030A0"/>
                </a:solidFill>
              </a:rPr>
              <a:t>Interfaces</a:t>
            </a:r>
          </a:p>
        </p:txBody>
      </p:sp>
      <p:cxnSp>
        <p:nvCxnSpPr>
          <p:cNvPr id="760" name="Shape 760"/>
          <p:cNvCxnSpPr/>
          <p:nvPr/>
        </p:nvCxnSpPr>
        <p:spPr>
          <a:xfrm>
            <a:off x="24726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1" name="Shape 761"/>
          <p:cNvSpPr txBox="1"/>
          <p:nvPr/>
        </p:nvSpPr>
        <p:spPr>
          <a:xfrm>
            <a:off x="247269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207" y="6636774"/>
            <a:ext cx="8332838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ADSL-Encoding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Schemes</a:t>
            </a:r>
          </a:p>
          <a:p>
            <a:r>
              <a:rPr lang="en-US" sz="1800" dirty="0">
                <a:latin typeface="Candara" panose="020E0502030303020204" pitchFamily="34" charset="0"/>
              </a:rPr>
              <a:t>ADSL management is dependent on the line-encoding </a:t>
            </a:r>
            <a:r>
              <a:rPr lang="en-US" sz="1800" dirty="0" smtClean="0">
                <a:latin typeface="Candara" panose="020E0502030303020204" pitchFamily="34" charset="0"/>
              </a:rPr>
              <a:t>scheme</a:t>
            </a:r>
          </a:p>
          <a:p>
            <a:r>
              <a:rPr lang="en-US" sz="1800" dirty="0">
                <a:latin typeface="Candara" panose="020E0502030303020204" pitchFamily="34" charset="0"/>
              </a:rPr>
              <a:t>There are </a:t>
            </a:r>
            <a:r>
              <a:rPr lang="en-US" sz="1800" b="1" dirty="0">
                <a:latin typeface="Candara" panose="020E0502030303020204" pitchFamily="34" charset="0"/>
              </a:rPr>
              <a:t>two</a:t>
            </a:r>
            <a:r>
              <a:rPr lang="en-US" sz="1800" dirty="0">
                <a:latin typeface="Candara" panose="020E0502030303020204" pitchFamily="34" charset="0"/>
              </a:rPr>
              <a:t> encoding schemes used </a:t>
            </a:r>
            <a:r>
              <a:rPr lang="en-US" sz="1800" dirty="0" smtClean="0">
                <a:latin typeface="Candara" panose="020E0502030303020204" pitchFamily="34" charset="0"/>
              </a:rPr>
              <a:t>in ADSL </a:t>
            </a:r>
            <a:r>
              <a:rPr lang="en-US" sz="1800" dirty="0">
                <a:latin typeface="Candara" panose="020E0502030303020204" pitchFamily="34" charset="0"/>
              </a:rPr>
              <a:t>line encoding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en-US" sz="1800" dirty="0">
                <a:latin typeface="Candara" panose="020E0502030303020204" pitchFamily="34" charset="0"/>
              </a:rPr>
              <a:t> They are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carrierless amplitude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and phase (CAP) modulation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discrete multitone (DMT) technology.</a:t>
            </a:r>
            <a:r>
              <a:rPr lang="en-US" sz="1800" dirty="0">
                <a:latin typeface="Candara" panose="020E0502030303020204" pitchFamily="34" charset="0"/>
              </a:rPr>
              <a:t> Both are based </a:t>
            </a:r>
            <a:r>
              <a:rPr lang="en-US" sz="1800" dirty="0" smtClean="0">
                <a:latin typeface="Candara" panose="020E0502030303020204" pitchFamily="34" charset="0"/>
              </a:rPr>
              <a:t>on the </a:t>
            </a:r>
            <a:r>
              <a:rPr lang="en-US" sz="1800" b="1" dirty="0">
                <a:latin typeface="Candara" panose="020E0502030303020204" pitchFamily="34" charset="0"/>
              </a:rPr>
              <a:t>QAM </a:t>
            </a:r>
            <a:r>
              <a:rPr lang="en-US" sz="1800" b="1" dirty="0" smtClean="0">
                <a:latin typeface="Candara" panose="020E0502030303020204" pitchFamily="34" charset="0"/>
              </a:rPr>
              <a:t>scheme</a:t>
            </a:r>
          </a:p>
          <a:p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9" name="Shape 769"/>
          <p:cNvCxnSpPr/>
          <p:nvPr/>
        </p:nvCxnSpPr>
        <p:spPr>
          <a:xfrm>
            <a:off x="426704" y="44942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0" name="Shape 770"/>
          <p:cNvSpPr txBox="1"/>
          <p:nvPr/>
        </p:nvSpPr>
        <p:spPr>
          <a:xfrm>
            <a:off x="-182896" y="44942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771" name="Shape 771"/>
          <p:cNvSpPr txBox="1"/>
          <p:nvPr/>
        </p:nvSpPr>
        <p:spPr>
          <a:xfrm>
            <a:off x="333044" y="4800600"/>
            <a:ext cx="7173885" cy="4160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Transport bearer channels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Seven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AS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downstream channels</a:t>
            </a:r>
            <a:b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- multiples (1-, 2-, 3- or 4-) T1 rate of 1.536 Mbps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Three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LS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duplex channels</a:t>
            </a:r>
            <a:b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- 160, 384, and 576 Kbps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Buffering scheme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Fast channel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uses fast buffers for real-time data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Interleaved channel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used for non-real-time data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Both fast and interleaved channels carried on the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same physical channel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x="274304" y="974725"/>
            <a:ext cx="914400" cy="1374774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ATU-C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5227304" y="900115"/>
            <a:ext cx="914400" cy="13715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ATU-R</a:t>
            </a:r>
          </a:p>
        </p:txBody>
      </p:sp>
      <p:cxnSp>
        <p:nvCxnSpPr>
          <p:cNvPr id="774" name="Shape 774"/>
          <p:cNvCxnSpPr/>
          <p:nvPr/>
        </p:nvCxnSpPr>
        <p:spPr>
          <a:xfrm>
            <a:off x="1341104" y="1206500"/>
            <a:ext cx="38862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775" name="Shape 775"/>
          <p:cNvCxnSpPr/>
          <p:nvPr/>
        </p:nvCxnSpPr>
        <p:spPr>
          <a:xfrm>
            <a:off x="1341104" y="1509711"/>
            <a:ext cx="38862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776" name="Shape 776"/>
          <p:cNvCxnSpPr/>
          <p:nvPr/>
        </p:nvCxnSpPr>
        <p:spPr>
          <a:xfrm>
            <a:off x="1264907" y="1812925"/>
            <a:ext cx="3962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777" name="Shape 777"/>
          <p:cNvCxnSpPr/>
          <p:nvPr/>
        </p:nvCxnSpPr>
        <p:spPr>
          <a:xfrm>
            <a:off x="1264907" y="2117725"/>
            <a:ext cx="3962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778" name="Shape 778"/>
          <p:cNvSpPr txBox="1"/>
          <p:nvPr/>
        </p:nvSpPr>
        <p:spPr>
          <a:xfrm>
            <a:off x="1188707" y="1128715"/>
            <a:ext cx="40385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Downstream bearer channels 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1188707" y="1738314"/>
            <a:ext cx="40385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Duplex bearer channels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350504" y="2654300"/>
            <a:ext cx="914400" cy="1370012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ATU-C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5227304" y="2576514"/>
            <a:ext cx="914400" cy="13715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ATU-R</a:t>
            </a:r>
          </a:p>
        </p:txBody>
      </p:sp>
      <p:cxnSp>
        <p:nvCxnSpPr>
          <p:cNvPr id="782" name="Shape 782"/>
          <p:cNvCxnSpPr/>
          <p:nvPr/>
        </p:nvCxnSpPr>
        <p:spPr>
          <a:xfrm>
            <a:off x="1341104" y="2881311"/>
            <a:ext cx="38862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783" name="Shape 783"/>
          <p:cNvCxnSpPr/>
          <p:nvPr/>
        </p:nvCxnSpPr>
        <p:spPr>
          <a:xfrm>
            <a:off x="1341104" y="3186112"/>
            <a:ext cx="38862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784" name="Shape 784"/>
          <p:cNvCxnSpPr/>
          <p:nvPr/>
        </p:nvCxnSpPr>
        <p:spPr>
          <a:xfrm>
            <a:off x="1264907" y="3490912"/>
            <a:ext cx="3962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785" name="Shape 785"/>
          <p:cNvCxnSpPr/>
          <p:nvPr/>
        </p:nvCxnSpPr>
        <p:spPr>
          <a:xfrm>
            <a:off x="1264907" y="3792537"/>
            <a:ext cx="3962399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786" name="Shape 786"/>
          <p:cNvSpPr txBox="1"/>
          <p:nvPr/>
        </p:nvSpPr>
        <p:spPr>
          <a:xfrm>
            <a:off x="1264907" y="2805111"/>
            <a:ext cx="39623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Fast channel 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x="1264907" y="3414715"/>
            <a:ext cx="39623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Interleaved channel</a:t>
            </a:r>
          </a:p>
        </p:txBody>
      </p:sp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350504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ADSL Channeling Schemes</a:t>
            </a:r>
          </a:p>
        </p:txBody>
      </p:sp>
      <p:cxnSp>
        <p:nvCxnSpPr>
          <p:cNvPr id="789" name="Shape 789"/>
          <p:cNvCxnSpPr/>
          <p:nvPr/>
        </p:nvCxnSpPr>
        <p:spPr>
          <a:xfrm>
            <a:off x="3505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0" name="Shape 790"/>
          <p:cNvSpPr txBox="1"/>
          <p:nvPr/>
        </p:nvSpPr>
        <p:spPr>
          <a:xfrm>
            <a:off x="350507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426704" y="41005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13.20  ADSL Channeling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33535" y="707923"/>
            <a:ext cx="5191433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are </a:t>
            </a:r>
            <a:r>
              <a:rPr lang="en-US" sz="1800" b="1" dirty="0">
                <a:latin typeface="Candara" panose="020E0502030303020204" pitchFamily="34" charset="0"/>
              </a:rPr>
              <a:t>two perspectives </a:t>
            </a:r>
            <a:r>
              <a:rPr lang="en-US" sz="1800" dirty="0">
                <a:latin typeface="Candara" panose="020E0502030303020204" pitchFamily="34" charset="0"/>
              </a:rPr>
              <a:t>in discussing transport channels in an ADSL access network.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first </a:t>
            </a:r>
            <a:r>
              <a:rPr lang="en-US" sz="1800" b="1" dirty="0" smtClean="0">
                <a:latin typeface="Candara" panose="020E0502030303020204" pitchFamily="34" charset="0"/>
              </a:rPr>
              <a:t>perspective </a:t>
            </a:r>
            <a:r>
              <a:rPr lang="en-US" sz="1800" dirty="0">
                <a:latin typeface="Candara" panose="020E0502030303020204" pitchFamily="34" charset="0"/>
              </a:rPr>
              <a:t>is the </a:t>
            </a:r>
            <a:r>
              <a:rPr lang="en-US" sz="1800" b="1" dirty="0">
                <a:latin typeface="Candara" panose="020E0502030303020204" pitchFamily="34" charset="0"/>
              </a:rPr>
              <a:t>traditional transport </a:t>
            </a:r>
            <a:r>
              <a:rPr lang="en-US" sz="1800" dirty="0">
                <a:latin typeface="Candara" panose="020E0502030303020204" pitchFamily="34" charset="0"/>
              </a:rPr>
              <a:t>bearer channels as they are defined in </a:t>
            </a:r>
            <a:r>
              <a:rPr lang="en-US" sz="1800" b="1" dirty="0">
                <a:latin typeface="Candara" panose="020E0502030303020204" pitchFamily="34" charset="0"/>
              </a:rPr>
              <a:t>ISDN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For </a:t>
            </a:r>
            <a:r>
              <a:rPr lang="en-US" sz="1800" dirty="0">
                <a:latin typeface="Candara" panose="020E0502030303020204" pitchFamily="34" charset="0"/>
              </a:rPr>
              <a:t>ADSL </a:t>
            </a:r>
            <a:r>
              <a:rPr lang="en-US" sz="1800" dirty="0" smtClean="0">
                <a:latin typeface="Candara" panose="020E0502030303020204" pitchFamily="34" charset="0"/>
              </a:rPr>
              <a:t>transport frames</a:t>
            </a:r>
            <a:r>
              <a:rPr lang="en-US" sz="1800" dirty="0">
                <a:latin typeface="Candara" panose="020E0502030303020204" pitchFamily="34" charset="0"/>
              </a:rPr>
              <a:t>, there are seven "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AS</a:t>
            </a:r>
            <a:r>
              <a:rPr lang="en-US" sz="1800" dirty="0">
                <a:latin typeface="Candara" panose="020E0502030303020204" pitchFamily="34" charset="0"/>
              </a:rPr>
              <a:t>"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bearer channels </a:t>
            </a:r>
            <a:r>
              <a:rPr lang="en-US" sz="1800" dirty="0">
                <a:latin typeface="Candara" panose="020E0502030303020204" pitchFamily="34" charset="0"/>
              </a:rPr>
              <a:t>defined for the downstream signal operating in a </a:t>
            </a:r>
            <a:r>
              <a:rPr lang="en-US" sz="1800" dirty="0" smtClean="0">
                <a:latin typeface="Candara" panose="020E0502030303020204" pitchFamily="34" charset="0"/>
              </a:rPr>
              <a:t>simplex mode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second perspective </a:t>
            </a:r>
            <a:r>
              <a:rPr lang="en-US" sz="1800" dirty="0">
                <a:latin typeface="Candara" panose="020E0502030303020204" pitchFamily="34" charset="0"/>
              </a:rPr>
              <a:t>in discussing the channels is </a:t>
            </a:r>
            <a:r>
              <a:rPr lang="en-US" sz="1800" b="1" dirty="0">
                <a:latin typeface="Candara" panose="020E0502030303020204" pitchFamily="34" charset="0"/>
              </a:rPr>
              <a:t>how the signal is buffered while traversing </a:t>
            </a:r>
            <a:r>
              <a:rPr lang="en-US" sz="1800" b="1" dirty="0" smtClean="0">
                <a:latin typeface="Candara" panose="020E0502030303020204" pitchFamily="34" charset="0"/>
              </a:rPr>
              <a:t>the ADSL </a:t>
            </a:r>
            <a:r>
              <a:rPr lang="en-US" sz="1800" b="1" dirty="0">
                <a:latin typeface="Candara" panose="020E0502030303020204" pitchFamily="34" charset="0"/>
              </a:rPr>
              <a:t>link. </a:t>
            </a:r>
            <a:endParaRPr lang="en-US" sz="1800" b="1" dirty="0" smtClean="0">
              <a:latin typeface="Candara" panose="020E0502030303020204" pitchFamily="34" charset="0"/>
            </a:endParaRP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Real-time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signals</a:t>
            </a:r>
            <a:r>
              <a:rPr lang="en-US" sz="1800" dirty="0">
                <a:latin typeface="Candara" panose="020E0502030303020204" pitchFamily="34" charset="0"/>
              </a:rPr>
              <a:t>, such as </a:t>
            </a:r>
            <a:r>
              <a:rPr lang="en-US" sz="1800" b="1" dirty="0" smtClean="0">
                <a:latin typeface="Candara" panose="020E0502030303020204" pitchFamily="34" charset="0"/>
              </a:rPr>
              <a:t>audio</a:t>
            </a:r>
            <a:r>
              <a:rPr lang="en-US" sz="1800" dirty="0" smtClean="0">
                <a:latin typeface="Candara" panose="020E0502030303020204" pitchFamily="34" charset="0"/>
              </a:rPr>
              <a:t> and </a:t>
            </a:r>
            <a:r>
              <a:rPr lang="en-US" sz="1800" b="1" dirty="0" smtClean="0">
                <a:latin typeface="Candara" panose="020E0502030303020204" pitchFamily="34" charset="0"/>
              </a:rPr>
              <a:t>video</a:t>
            </a:r>
            <a:r>
              <a:rPr lang="en-US" sz="1800" dirty="0" smtClean="0">
                <a:latin typeface="Candara" panose="020E0502030303020204" pitchFamily="34" charset="0"/>
              </a:rPr>
              <a:t>, use </a:t>
            </a:r>
            <a:r>
              <a:rPr lang="en-US" sz="1800" dirty="0">
                <a:latin typeface="Candara" panose="020E0502030303020204" pitchFamily="34" charset="0"/>
              </a:rPr>
              <a:t>a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fast buffering scheme </a:t>
            </a:r>
            <a:r>
              <a:rPr lang="en-US" sz="1800" dirty="0">
                <a:latin typeface="Candara" panose="020E0502030303020204" pitchFamily="34" charset="0"/>
              </a:rPr>
              <a:t>and hence are referred to as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the fast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channel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b="1" dirty="0" smtClean="0">
                <a:latin typeface="Candara" panose="020E0502030303020204" pitchFamily="34" charset="0"/>
              </a:rPr>
              <a:t>Digital </a:t>
            </a:r>
            <a:r>
              <a:rPr lang="en-US" sz="1800" b="1" dirty="0">
                <a:latin typeface="Candara" panose="020E0502030303020204" pitchFamily="34" charset="0"/>
              </a:rPr>
              <a:t>data </a:t>
            </a:r>
            <a:r>
              <a:rPr lang="en-US" sz="1800" dirty="0">
                <a:latin typeface="Candara" panose="020E0502030303020204" pitchFamily="34" charset="0"/>
              </a:rPr>
              <a:t>that could </a:t>
            </a:r>
            <a:r>
              <a:rPr lang="en-US" sz="1800" b="1" dirty="0" smtClean="0">
                <a:latin typeface="Candara" panose="020E0502030303020204" pitchFamily="34" charset="0"/>
              </a:rPr>
              <a:t>tolerate delay </a:t>
            </a:r>
            <a:r>
              <a:rPr lang="en-US" sz="1800" dirty="0">
                <a:latin typeface="Candara" panose="020E0502030303020204" pitchFamily="34" charset="0"/>
              </a:rPr>
              <a:t>use </a:t>
            </a:r>
            <a:r>
              <a:rPr lang="en-US" sz="1800" b="1" dirty="0">
                <a:latin typeface="Candara" panose="020E0502030303020204" pitchFamily="34" charset="0"/>
              </a:rPr>
              <a:t>slow buffers </a:t>
            </a:r>
            <a:r>
              <a:rPr lang="en-US" sz="1800" dirty="0">
                <a:latin typeface="Candara" panose="020E0502030303020204" pitchFamily="34" charset="0"/>
              </a:rPr>
              <a:t>that are </a:t>
            </a:r>
            <a:r>
              <a:rPr lang="en-US" sz="1800" b="1" dirty="0">
                <a:latin typeface="Candara" panose="020E0502030303020204" pitchFamily="34" charset="0"/>
              </a:rPr>
              <a:t>interleaved between </a:t>
            </a:r>
            <a:r>
              <a:rPr lang="en-US" sz="1800" dirty="0">
                <a:latin typeface="Candara" panose="020E0502030303020204" pitchFamily="34" charset="0"/>
              </a:rPr>
              <a:t>the fast signals. The digital data channel is </a:t>
            </a:r>
            <a:r>
              <a:rPr lang="en-US" sz="1800" dirty="0" smtClean="0">
                <a:latin typeface="Candara" panose="020E0502030303020204" pitchFamily="34" charset="0"/>
              </a:rPr>
              <a:t>referred to </a:t>
            </a:r>
            <a:r>
              <a:rPr lang="en-US" sz="1800" dirty="0">
                <a:latin typeface="Candara" panose="020E0502030303020204" pitchFamily="34" charset="0"/>
              </a:rPr>
              <a:t>as the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interleaved channel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hape 97"/>
          <p:cNvCxnSpPr/>
          <p:nvPr/>
        </p:nvCxnSpPr>
        <p:spPr>
          <a:xfrm>
            <a:off x="721672" y="4786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" name="Shape 98"/>
          <p:cNvSpPr txBox="1"/>
          <p:nvPr/>
        </p:nvSpPr>
        <p:spPr>
          <a:xfrm>
            <a:off x="112072" y="48625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299775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12072" y="2905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</a:rPr>
              <a:t>Broadband Access Technologies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45475" y="5319715"/>
            <a:ext cx="6065837" cy="178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Cable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popular in North America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ADSL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more extensively deployed elsewhere in the world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andara" panose="020E0502030303020204" pitchFamily="34" charset="0"/>
              </a:rPr>
              <a:t>Wireless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:</a:t>
            </a:r>
          </a:p>
          <a:p>
            <a:pPr marL="457200" lvl="1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Fixed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: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MMDS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, LMDS, and WiMax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Mobile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: CDMA, GPRS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PON</a:t>
            </a: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on fiber medium</a:t>
            </a:r>
          </a:p>
        </p:txBody>
      </p:sp>
      <p:cxnSp>
        <p:nvCxnSpPr>
          <p:cNvPr id="103" name="Shape 103"/>
          <p:cNvCxnSpPr/>
          <p:nvPr/>
        </p:nvCxnSpPr>
        <p:spPr>
          <a:xfrm>
            <a:off x="64547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" name="Shape 104"/>
          <p:cNvSpPr txBox="1"/>
          <p:nvPr/>
        </p:nvSpPr>
        <p:spPr>
          <a:xfrm>
            <a:off x="645475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76" y="999047"/>
            <a:ext cx="9039821" cy="3115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Shape 7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72" y="1065212"/>
            <a:ext cx="6172199" cy="4379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0" name="Shape 800"/>
          <p:cNvCxnSpPr/>
          <p:nvPr/>
        </p:nvCxnSpPr>
        <p:spPr>
          <a:xfrm>
            <a:off x="751169" y="5562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1" name="Shape 801"/>
          <p:cNvSpPr txBox="1"/>
          <p:nvPr/>
        </p:nvSpPr>
        <p:spPr>
          <a:xfrm>
            <a:off x="141569" y="5562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141569" y="2905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Management Reference Model</a:t>
            </a:r>
          </a:p>
        </p:txBody>
      </p:sp>
      <p:cxnSp>
        <p:nvCxnSpPr>
          <p:cNvPr id="803" name="Shape 803"/>
          <p:cNvCxnSpPr/>
          <p:nvPr/>
        </p:nvCxnSpPr>
        <p:spPr>
          <a:xfrm>
            <a:off x="67496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4" name="Shape 804"/>
          <p:cNvSpPr txBox="1"/>
          <p:nvPr/>
        </p:nvSpPr>
        <p:spPr>
          <a:xfrm>
            <a:off x="674972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962" y="6533535"/>
            <a:ext cx="1130950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Figure 13.21 shows the ADSL system reference model that is used </a:t>
            </a:r>
            <a:r>
              <a:rPr lang="en-US" sz="2000" dirty="0" smtClean="0">
                <a:latin typeface="Candara" panose="020E0502030303020204" pitchFamily="34" charset="0"/>
              </a:rPr>
              <a:t>in the </a:t>
            </a:r>
            <a:r>
              <a:rPr lang="en-US" sz="2000" dirty="0">
                <a:latin typeface="Candara" panose="020E0502030303020204" pitchFamily="34" charset="0"/>
              </a:rPr>
              <a:t>ADSL management </a:t>
            </a:r>
            <a:r>
              <a:rPr lang="en-US" sz="2000" dirty="0" smtClean="0">
                <a:latin typeface="Candara" panose="020E0502030303020204" pitchFamily="34" charset="0"/>
              </a:rPr>
              <a:t>framework.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2" name="Shape 812"/>
          <p:cNvCxnSpPr/>
          <p:nvPr/>
        </p:nvCxnSpPr>
        <p:spPr>
          <a:xfrm>
            <a:off x="928149" y="4557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3" name="Shape 813"/>
          <p:cNvSpPr txBox="1"/>
          <p:nvPr/>
        </p:nvSpPr>
        <p:spPr>
          <a:xfrm>
            <a:off x="318549" y="4557712"/>
            <a:ext cx="1524000" cy="4540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436539" y="1241785"/>
            <a:ext cx="9872583" cy="2401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Management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elements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done across </a:t>
            </a: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V-interface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: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Management communications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protocol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across </a:t>
            </a: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V-interface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Management communications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protocol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across </a:t>
            </a: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U-interfaces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Parameters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operations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across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ATU-C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Parameters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operations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across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ATU-R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ATU-R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side of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 interface</a:t>
            </a:r>
          </a:p>
        </p:txBody>
      </p:sp>
      <p:sp>
        <p:nvSpPr>
          <p:cNvPr id="815" name="Shape 815"/>
          <p:cNvSpPr txBox="1"/>
          <p:nvPr/>
        </p:nvSpPr>
        <p:spPr>
          <a:xfrm>
            <a:off x="471948" y="4935540"/>
            <a:ext cx="10854813" cy="3171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addition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physical layer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switching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in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management architecture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representation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Management of physical layer involves: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Physical channel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Fast channel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Interleaved channel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Management of type of line encoding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DMT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CAP</a:t>
            </a:r>
          </a:p>
          <a:p>
            <a:pPr>
              <a:spcAft>
                <a:spcPts val="600"/>
              </a:spcAft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816" name="Shape 816"/>
          <p:cNvSpPr txBox="1">
            <a:spLocks noGrp="1"/>
          </p:cNvSpPr>
          <p:nvPr>
            <p:ph type="title"/>
          </p:nvPr>
        </p:nvSpPr>
        <p:spPr>
          <a:xfrm>
            <a:off x="737417" y="349506"/>
            <a:ext cx="6872749" cy="631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ADSL Network Management Elements</a:t>
            </a:r>
          </a:p>
        </p:txBody>
      </p:sp>
      <p:cxnSp>
        <p:nvCxnSpPr>
          <p:cNvPr id="817" name="Shape 817"/>
          <p:cNvCxnSpPr/>
          <p:nvPr/>
        </p:nvCxnSpPr>
        <p:spPr>
          <a:xfrm>
            <a:off x="85194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8" name="Shape 818"/>
          <p:cNvSpPr txBox="1"/>
          <p:nvPr/>
        </p:nvSpPr>
        <p:spPr>
          <a:xfrm>
            <a:off x="851952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Shape 8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04" y="1128715"/>
            <a:ext cx="5678486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426704" y="373856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</a:rPr>
              <a:t>Configuration Mgmt Parameters</a:t>
            </a:r>
          </a:p>
        </p:txBody>
      </p:sp>
      <p:cxnSp>
        <p:nvCxnSpPr>
          <p:cNvPr id="842" name="Shape 842"/>
          <p:cNvCxnSpPr/>
          <p:nvPr/>
        </p:nvCxnSpPr>
        <p:spPr>
          <a:xfrm>
            <a:off x="35050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43" name="Shape 843"/>
          <p:cNvSpPr txBox="1"/>
          <p:nvPr/>
        </p:nvSpPr>
        <p:spPr>
          <a:xfrm>
            <a:off x="350507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x="426704" y="8239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13.10  ADSL Configuration Management Parameters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399" y="1135626"/>
            <a:ext cx="4291585" cy="5575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Various parameters that need to be managed for configuration are listed in Table 13.10. The table </a:t>
            </a:r>
            <a:r>
              <a:rPr lang="en-US" sz="2000" dirty="0" smtClean="0">
                <a:latin typeface="Candara" panose="020E0502030303020204" pitchFamily="34" charset="0"/>
              </a:rPr>
              <a:t>lists the </a:t>
            </a:r>
            <a:r>
              <a:rPr lang="en-US" sz="2000" dirty="0">
                <a:latin typeface="Candara" panose="020E0502030303020204" pitchFamily="34" charset="0"/>
              </a:rPr>
              <a:t>component that the parameter is associated with, as well as whether it pertains to the physical line </a:t>
            </a:r>
            <a:r>
              <a:rPr lang="en-US" sz="2000" dirty="0" smtClean="0">
                <a:latin typeface="Candara" panose="020E0502030303020204" pitchFamily="34" charset="0"/>
              </a:rPr>
              <a:t>or fast </a:t>
            </a:r>
            <a:r>
              <a:rPr lang="en-US" sz="2000" dirty="0">
                <a:latin typeface="Candara" panose="020E0502030303020204" pitchFamily="34" charset="0"/>
              </a:rPr>
              <a:t>or interleaved channel. A </a:t>
            </a:r>
            <a:r>
              <a:rPr lang="en-US" sz="2000" dirty="0" smtClean="0">
                <a:latin typeface="Candara" panose="020E0502030303020204" pitchFamily="34" charset="0"/>
              </a:rPr>
              <a:t>brief description </a:t>
            </a:r>
            <a:r>
              <a:rPr lang="en-US" sz="2000" dirty="0">
                <a:latin typeface="Candara" panose="020E0502030303020204" pitchFamily="34" charset="0"/>
              </a:rPr>
              <a:t>of each parameter is given in the last column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ar-SA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6" name="Shape 826"/>
          <p:cNvCxnSpPr/>
          <p:nvPr/>
        </p:nvCxnSpPr>
        <p:spPr>
          <a:xfrm>
            <a:off x="470950" y="45434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7" name="Shape 827"/>
          <p:cNvSpPr txBox="1"/>
          <p:nvPr/>
        </p:nvSpPr>
        <p:spPr>
          <a:xfrm>
            <a:off x="-138650" y="454342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394750" y="4953000"/>
            <a:ext cx="5741986" cy="204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Five levels of noise margin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Signal power controlled by noise margin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Data rate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Increase or decrease based on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threshold margins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Data rate adaptation modes: </a:t>
            </a:r>
            <a:endParaRPr lang="en-US" sz="2000" dirty="0" smtClean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342900" lvl="3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Manual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(1), </a:t>
            </a:r>
            <a:endParaRPr lang="en-US" sz="200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342900" lvl="3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automatic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at start-up (2), and </a:t>
            </a:r>
            <a:endParaRPr lang="en-US" sz="200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342900" lvl="3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dynamic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(3)  </a:t>
            </a:r>
          </a:p>
        </p:txBody>
      </p:sp>
      <p:sp>
        <p:nvSpPr>
          <p:cNvPr id="830" name="Shape 830"/>
          <p:cNvSpPr txBox="1">
            <a:spLocks noGrp="1"/>
          </p:cNvSpPr>
          <p:nvPr>
            <p:ph type="title"/>
          </p:nvPr>
        </p:nvSpPr>
        <p:spPr>
          <a:xfrm>
            <a:off x="318550" y="366712"/>
            <a:ext cx="5638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</a:rPr>
              <a:t>Signal Power and Data Rate Management </a:t>
            </a:r>
          </a:p>
        </p:txBody>
      </p:sp>
      <p:cxnSp>
        <p:nvCxnSpPr>
          <p:cNvPr id="831" name="Shape 831"/>
          <p:cNvCxnSpPr/>
          <p:nvPr/>
        </p:nvCxnSpPr>
        <p:spPr>
          <a:xfrm>
            <a:off x="39475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2" name="Shape 832"/>
          <p:cNvSpPr txBox="1"/>
          <p:nvPr/>
        </p:nvSpPr>
        <p:spPr>
          <a:xfrm>
            <a:off x="39475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18" y="1444764"/>
            <a:ext cx="5233754" cy="241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9354" y="560439"/>
            <a:ext cx="575619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There are five levels of noise margin — from the highest defined by the maximum noise margin </a:t>
            </a:r>
            <a:r>
              <a:rPr lang="en-US" sz="1800" dirty="0" smtClean="0">
                <a:latin typeface="Candara" panose="020E0502030303020204" pitchFamily="34" charset="0"/>
              </a:rPr>
              <a:t>to the </a:t>
            </a:r>
            <a:r>
              <a:rPr lang="en-US" sz="1800" dirty="0">
                <a:latin typeface="Candara" panose="020E0502030303020204" pitchFamily="34" charset="0"/>
              </a:rPr>
              <a:t>lowest defined by the minimum noise margin</a:t>
            </a:r>
          </a:p>
          <a:p>
            <a:endParaRPr lang="en-US" sz="1800" dirty="0" smtClean="0">
              <a:latin typeface="Candara" panose="020E0502030303020204" pitchFamily="34" charset="0"/>
            </a:endParaRP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Some </a:t>
            </a:r>
            <a:r>
              <a:rPr lang="en-US" sz="1800" dirty="0">
                <a:latin typeface="Candara" panose="020E0502030303020204" pitchFamily="34" charset="0"/>
              </a:rPr>
              <a:t>modems support rate adaptation modes.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are three modes. Mode 1 is manual in </a:t>
            </a:r>
            <a:r>
              <a:rPr lang="en-US" sz="1800" dirty="0" smtClean="0">
                <a:latin typeface="Candara" panose="020E0502030303020204" pitchFamily="34" charset="0"/>
              </a:rPr>
              <a:t>which the </a:t>
            </a:r>
            <a:r>
              <a:rPr lang="en-US" sz="1800" dirty="0">
                <a:latin typeface="Candara" panose="020E0502030303020204" pitchFamily="34" charset="0"/>
              </a:rPr>
              <a:t>rate is changed manually. </a:t>
            </a:r>
            <a:r>
              <a:rPr lang="en-US" sz="1800" dirty="0" smtClean="0">
                <a:latin typeface="Candara" panose="020E0502030303020204" pitchFamily="34" charset="0"/>
              </a:rPr>
              <a:t>In mode </a:t>
            </a:r>
            <a:r>
              <a:rPr lang="en-US" sz="1800" dirty="0">
                <a:latin typeface="Candara" panose="020E0502030303020204" pitchFamily="34" charset="0"/>
              </a:rPr>
              <a:t>2 the rate is automatically selected at start-up, but remains at </a:t>
            </a:r>
            <a:r>
              <a:rPr lang="en-US" sz="1800" dirty="0" smtClean="0">
                <a:latin typeface="Candara" panose="020E0502030303020204" pitchFamily="34" charset="0"/>
              </a:rPr>
              <a:t>that level </a:t>
            </a:r>
            <a:r>
              <a:rPr lang="en-US" sz="1800" dirty="0">
                <a:latin typeface="Candara" panose="020E0502030303020204" pitchFamily="34" charset="0"/>
              </a:rPr>
              <a:t>afterwards. The last mode is mode 3 where the rate is dynamic based on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noise margin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9815" y="3939176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noise margin</a:t>
            </a:r>
            <a:endParaRPr lang="ar-SA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2" name="Shape 852"/>
          <p:cNvCxnSpPr/>
          <p:nvPr/>
        </p:nvCxnSpPr>
        <p:spPr>
          <a:xfrm>
            <a:off x="306449" y="4557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3" name="Shape 853"/>
          <p:cNvSpPr txBox="1"/>
          <p:nvPr/>
        </p:nvSpPr>
        <p:spPr>
          <a:xfrm>
            <a:off x="-303151" y="45577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854" name="Shape 8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52" y="1585914"/>
            <a:ext cx="5637211" cy="2392361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Shape 855"/>
          <p:cNvSpPr txBox="1"/>
          <p:nvPr/>
        </p:nvSpPr>
        <p:spPr>
          <a:xfrm>
            <a:off x="230249" y="5029203"/>
            <a:ext cx="5468936" cy="2485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Failure indication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physical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channel by NMS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Failure indication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logical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channels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Failure indication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ATU-C/R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Self-test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ATU-C/R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as per T1.413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Noise margin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threshold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alarms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Rate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change due to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noise margin</a:t>
            </a:r>
          </a:p>
        </p:txBody>
      </p:sp>
      <p:sp>
        <p:nvSpPr>
          <p:cNvPr id="856" name="Shape 856"/>
          <p:cNvSpPr txBox="1">
            <a:spLocks noGrp="1"/>
          </p:cNvSpPr>
          <p:nvPr>
            <p:ph type="title"/>
          </p:nvPr>
        </p:nvSpPr>
        <p:spPr>
          <a:xfrm>
            <a:off x="230249" y="431189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Fault Management</a:t>
            </a:r>
          </a:p>
        </p:txBody>
      </p:sp>
      <p:cxnSp>
        <p:nvCxnSpPr>
          <p:cNvPr id="857" name="Shape 857"/>
          <p:cNvCxnSpPr/>
          <p:nvPr/>
        </p:nvCxnSpPr>
        <p:spPr>
          <a:xfrm>
            <a:off x="23024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8" name="Shape 858"/>
          <p:cNvSpPr txBox="1"/>
          <p:nvPr/>
        </p:nvSpPr>
        <p:spPr>
          <a:xfrm>
            <a:off x="230252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862" name="Shape 862"/>
          <p:cNvSpPr txBox="1"/>
          <p:nvPr/>
        </p:nvSpPr>
        <p:spPr>
          <a:xfrm>
            <a:off x="230249" y="120491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13.11  ADSL Fault Management Parameters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807" y="1563328"/>
            <a:ext cx="5338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Fault management parameters are shown in Table 13.11 and should be displayed by the </a:t>
            </a:r>
            <a:r>
              <a:rPr lang="en-US" sz="2000" b="1" dirty="0">
                <a:latin typeface="Candara" panose="020E0502030303020204" pitchFamily="34" charset="0"/>
              </a:rPr>
              <a:t>NMS</a:t>
            </a:r>
            <a:r>
              <a:rPr lang="en-US" sz="2000" dirty="0" smtClean="0">
                <a:latin typeface="Candara" panose="020E0502030303020204" pitchFamily="34" charset="0"/>
              </a:rPr>
              <a:t>. After the automatic </a:t>
            </a:r>
            <a:r>
              <a:rPr lang="en-US" sz="2000" dirty="0">
                <a:latin typeface="Candara" panose="020E0502030303020204" pitchFamily="34" charset="0"/>
              </a:rPr>
              <a:t>indication of </a:t>
            </a:r>
            <a:r>
              <a:rPr lang="en-US" sz="2000" b="1" dirty="0">
                <a:latin typeface="Candara" panose="020E0502030303020204" pitchFamily="34" charset="0"/>
              </a:rPr>
              <a:t>faults</a:t>
            </a:r>
            <a:endParaRPr lang="ar-SA" sz="2000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7" name="Shape 867"/>
          <p:cNvCxnSpPr/>
          <p:nvPr/>
        </p:nvCxnSpPr>
        <p:spPr>
          <a:xfrm>
            <a:off x="470950" y="50307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8" name="Shape 868"/>
          <p:cNvSpPr txBox="1"/>
          <p:nvPr/>
        </p:nvSpPr>
        <p:spPr>
          <a:xfrm>
            <a:off x="-138650" y="5030787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869" name="Shape 8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753" y="1128712"/>
            <a:ext cx="5637211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Shape 870"/>
          <p:cNvSpPr txBox="1"/>
          <p:nvPr/>
        </p:nvSpPr>
        <p:spPr>
          <a:xfrm>
            <a:off x="394753" y="5472115"/>
            <a:ext cx="4177247" cy="33769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Line attenuation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Noise margin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Output power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Data rate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Data integrity check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Interleave channel delay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Error statistics</a:t>
            </a:r>
          </a:p>
        </p:txBody>
      </p:sp>
      <p:sp>
        <p:nvSpPr>
          <p:cNvPr id="871" name="Shape 871"/>
          <p:cNvSpPr txBox="1">
            <a:spLocks noGrp="1"/>
          </p:cNvSpPr>
          <p:nvPr>
            <p:ph type="title"/>
          </p:nvPr>
        </p:nvSpPr>
        <p:spPr>
          <a:xfrm>
            <a:off x="394750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Performance Management</a:t>
            </a:r>
          </a:p>
        </p:txBody>
      </p:sp>
      <p:cxnSp>
        <p:nvCxnSpPr>
          <p:cNvPr id="872" name="Shape 872"/>
          <p:cNvCxnSpPr/>
          <p:nvPr/>
        </p:nvCxnSpPr>
        <p:spPr>
          <a:xfrm>
            <a:off x="39475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3" name="Shape 873"/>
          <p:cNvSpPr txBox="1"/>
          <p:nvPr/>
        </p:nvSpPr>
        <p:spPr>
          <a:xfrm>
            <a:off x="39475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877" name="Shape 877"/>
          <p:cNvSpPr txBox="1"/>
          <p:nvPr/>
        </p:nvSpPr>
        <p:spPr>
          <a:xfrm>
            <a:off x="394750" y="823912"/>
            <a:ext cx="5562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13.12  ADSL Performance Management Parameters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5767" y="1327355"/>
            <a:ext cx="47784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Table 13.12 shows the parameters associated with ADSL performance management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/>
        </p:nvSpPr>
        <p:spPr>
          <a:xfrm>
            <a:off x="-374624" y="7461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883" name="Shape 883"/>
          <p:cNvSpPr txBox="1">
            <a:spLocks noGrp="1"/>
          </p:cNvSpPr>
          <p:nvPr>
            <p:ph type="title"/>
          </p:nvPr>
        </p:nvSpPr>
        <p:spPr>
          <a:xfrm>
            <a:off x="158776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ADSL SNMP MIB</a:t>
            </a:r>
          </a:p>
        </p:txBody>
      </p:sp>
      <p:pic>
        <p:nvPicPr>
          <p:cNvPr id="884" name="Shape 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01" y="1332735"/>
            <a:ext cx="4957761" cy="6705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Shape 885"/>
          <p:cNvCxnSpPr/>
          <p:nvPr/>
        </p:nvCxnSpPr>
        <p:spPr>
          <a:xfrm>
            <a:off x="15877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6" name="Shape 886"/>
          <p:cNvSpPr txBox="1"/>
          <p:nvPr/>
        </p:nvSpPr>
        <p:spPr>
          <a:xfrm>
            <a:off x="158779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6052" y="1194619"/>
            <a:ext cx="5029199" cy="33478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ndara" panose="020E0502030303020204" pitchFamily="34" charset="0"/>
              </a:rPr>
              <a:t>There are both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SNMP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and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CMIP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based </a:t>
            </a:r>
            <a:r>
              <a:rPr lang="en-US" sz="2400" dirty="0">
                <a:latin typeface="Candara" panose="020E0502030303020204" pitchFamily="34" charset="0"/>
              </a:rPr>
              <a:t>specifications that have </a:t>
            </a:r>
            <a:r>
              <a:rPr lang="en-US" sz="2400" dirty="0" smtClean="0">
                <a:latin typeface="Candara" panose="020E0502030303020204" pitchFamily="34" charset="0"/>
              </a:rPr>
              <a:t>been developed </a:t>
            </a:r>
            <a:r>
              <a:rPr lang="en-US" sz="2400" dirty="0">
                <a:latin typeface="Candara" panose="020E0502030303020204" pitchFamily="34" charset="0"/>
              </a:rPr>
              <a:t>for ADSL. We will discuss the updated SNMP-based </a:t>
            </a:r>
            <a:r>
              <a:rPr lang="en-US" sz="2400" dirty="0" smtClean="0">
                <a:latin typeface="Candara" panose="020E0502030303020204" pitchFamily="34" charset="0"/>
              </a:rPr>
              <a:t>MIB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ar-SA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4" name="Shape 894"/>
          <p:cNvCxnSpPr/>
          <p:nvPr/>
        </p:nvCxnSpPr>
        <p:spPr>
          <a:xfrm>
            <a:off x="281328" y="49244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5" name="Shape 895"/>
          <p:cNvSpPr txBox="1"/>
          <p:nvPr/>
        </p:nvSpPr>
        <p:spPr>
          <a:xfrm>
            <a:off x="-328272" y="4924425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896" name="Shape 8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28" y="1128715"/>
            <a:ext cx="5075236" cy="37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Shape 897"/>
          <p:cNvSpPr txBox="1"/>
          <p:nvPr/>
        </p:nvSpPr>
        <p:spPr>
          <a:xfrm>
            <a:off x="205128" y="5395915"/>
            <a:ext cx="568325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Sublayers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handled by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ifMIB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en-US" sz="2000" dirty="0">
                <a:solidFill>
                  <a:srgbClr val="00B0F0"/>
                </a:solidFill>
                <a:latin typeface="Candara" panose="020E0502030303020204" pitchFamily="34" charset="0"/>
              </a:rPr>
              <a:t>ifStackTable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{ifMib.ifMIBObjects 2} (RFC 1573)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Propose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ifTypes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adslPhysIf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::= {transmission 94}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adslInterIf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::= {transmission 124}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adslFastIf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::= {transmission 125}</a:t>
            </a:r>
          </a:p>
        </p:txBody>
      </p:sp>
      <p:sp>
        <p:nvSpPr>
          <p:cNvPr id="898" name="Shape 898"/>
          <p:cNvSpPr txBox="1">
            <a:spLocks noGrp="1"/>
          </p:cNvSpPr>
          <p:nvPr>
            <p:ph type="title"/>
          </p:nvPr>
        </p:nvSpPr>
        <p:spPr>
          <a:xfrm>
            <a:off x="205128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</a:rPr>
              <a:t>Proposed </a:t>
            </a:r>
            <a:r>
              <a:rPr lang="en-US" sz="3200" b="1" dirty="0">
                <a:solidFill>
                  <a:srgbClr val="00B0F0"/>
                </a:solidFill>
              </a:rPr>
              <a:t>IF Types</a:t>
            </a:r>
          </a:p>
        </p:txBody>
      </p:sp>
      <p:cxnSp>
        <p:nvCxnSpPr>
          <p:cNvPr id="899" name="Shape 899"/>
          <p:cNvCxnSpPr/>
          <p:nvPr/>
        </p:nvCxnSpPr>
        <p:spPr>
          <a:xfrm>
            <a:off x="20512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0" name="Shape 900"/>
          <p:cNvSpPr txBox="1"/>
          <p:nvPr/>
        </p:nvSpPr>
        <p:spPr>
          <a:xfrm>
            <a:off x="205131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03576" y="785086"/>
            <a:ext cx="5307107" cy="352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There are </a:t>
            </a:r>
            <a:r>
              <a:rPr lang="en-US" sz="1800" b="1" dirty="0">
                <a:latin typeface="Candara" panose="020E0502030303020204" pitchFamily="34" charset="0"/>
              </a:rPr>
              <a:t>two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MIB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tables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to address this issue — one for </a:t>
            </a:r>
            <a:r>
              <a:rPr lang="en-US" sz="1800" b="1" dirty="0">
                <a:solidFill>
                  <a:srgbClr val="006600"/>
                </a:solidFill>
                <a:latin typeface="Candara" panose="020E0502030303020204" pitchFamily="34" charset="0"/>
              </a:rPr>
              <a:t>configuration profile </a:t>
            </a:r>
            <a:r>
              <a:rPr lang="en-US" sz="1800" dirty="0">
                <a:latin typeface="Candara" panose="020E0502030303020204" pitchFamily="34" charset="0"/>
              </a:rPr>
              <a:t>and another for </a:t>
            </a:r>
            <a:r>
              <a:rPr lang="en-US" sz="1800" b="1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6600"/>
                </a:solidFill>
                <a:latin typeface="Candara" panose="020E0502030303020204" pitchFamily="34" charset="0"/>
              </a:rPr>
              <a:t>performance profile</a:t>
            </a:r>
            <a:r>
              <a:rPr lang="en-US" sz="1800" b="1" dirty="0">
                <a:latin typeface="Candara" panose="020E0502030303020204" pitchFamily="34" charset="0"/>
              </a:rPr>
              <a:t>.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One of the tables is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adslLineConfProfileTable</a:t>
            </a:r>
            <a:r>
              <a:rPr lang="en-US" sz="1800" dirty="0">
                <a:latin typeface="Candara" panose="020E0502030303020204" pitchFamily="34" charset="0"/>
              </a:rPr>
              <a:t> {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adslMibObjects 14</a:t>
            </a:r>
            <a:r>
              <a:rPr lang="en-US" sz="1800" dirty="0">
                <a:latin typeface="Candara" panose="020E0502030303020204" pitchFamily="34" charset="0"/>
              </a:rPr>
              <a:t>}, which contains </a:t>
            </a:r>
            <a:r>
              <a:rPr lang="en-US" sz="1800" b="1" dirty="0">
                <a:latin typeface="Candara" panose="020E0502030303020204" pitchFamily="34" charset="0"/>
              </a:rPr>
              <a:t>information </a:t>
            </a:r>
            <a:r>
              <a:rPr lang="en-US" sz="1800" dirty="0">
                <a:latin typeface="Candara" panose="020E0502030303020204" pitchFamily="34" charset="0"/>
              </a:rPr>
              <a:t>on the </a:t>
            </a:r>
            <a:r>
              <a:rPr lang="en-US" sz="1800" b="1" dirty="0">
                <a:latin typeface="Candara" panose="020E0502030303020204" pitchFamily="34" charset="0"/>
              </a:rPr>
              <a:t>ADSL line configuration </a:t>
            </a:r>
            <a:r>
              <a:rPr lang="en-US" sz="1800" dirty="0">
                <a:latin typeface="Candara" panose="020E0502030303020204" pitchFamily="34" charset="0"/>
              </a:rPr>
              <a:t>shown in </a:t>
            </a:r>
            <a:r>
              <a:rPr lang="en-US" sz="1800" b="1" dirty="0">
                <a:latin typeface="Candara" panose="020E0502030303020204" pitchFamily="34" charset="0"/>
              </a:rPr>
              <a:t>Table 13.10</a:t>
            </a:r>
            <a:r>
              <a:rPr lang="en-US" sz="1800" dirty="0">
                <a:latin typeface="Candara" panose="020E0502030303020204" pitchFamily="34" charset="0"/>
              </a:rPr>
              <a:t>. One or </a:t>
            </a:r>
            <a:r>
              <a:rPr lang="en-US" sz="1800" b="1" dirty="0">
                <a:latin typeface="Candara" panose="020E0502030303020204" pitchFamily="34" charset="0"/>
              </a:rPr>
              <a:t>more ADSL lines </a:t>
            </a:r>
            <a:r>
              <a:rPr lang="en-US" sz="1800" dirty="0">
                <a:latin typeface="Candara" panose="020E0502030303020204" pitchFamily="34" charset="0"/>
              </a:rPr>
              <a:t>may be </a:t>
            </a:r>
            <a:r>
              <a:rPr lang="en-US" sz="1800" b="1" dirty="0">
                <a:latin typeface="Candara" panose="020E0502030303020204" pitchFamily="34" charset="0"/>
              </a:rPr>
              <a:t>configured </a:t>
            </a:r>
            <a:r>
              <a:rPr lang="en-US" sz="1800" dirty="0">
                <a:latin typeface="Candara" panose="020E0502030303020204" pitchFamily="34" charset="0"/>
              </a:rPr>
              <a:t>to </a:t>
            </a:r>
            <a:r>
              <a:rPr lang="en-US" sz="1800" b="1" dirty="0">
                <a:latin typeface="Candara" panose="020E0502030303020204" pitchFamily="34" charset="0"/>
              </a:rPr>
              <a:t>share common profile information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8730" y="4563346"/>
            <a:ext cx="5091953" cy="394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three entries </a:t>
            </a:r>
            <a:r>
              <a:rPr lang="en-US" sz="1800" dirty="0">
                <a:latin typeface="Candara" panose="020E0502030303020204" pitchFamily="34" charset="0"/>
              </a:rPr>
              <a:t>for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physical layer</a:t>
            </a:r>
            <a:r>
              <a:rPr lang="en-US" sz="1800" dirty="0">
                <a:latin typeface="Candara" panose="020E0502030303020204" pitchFamily="34" charset="0"/>
              </a:rPr>
              <a:t>, the </a:t>
            </a:r>
            <a:r>
              <a:rPr lang="en-US" sz="1800" b="1" dirty="0">
                <a:latin typeface="Candara" panose="020E0502030303020204" pitchFamily="34" charset="0"/>
              </a:rPr>
              <a:t>interleaved channel</a:t>
            </a:r>
            <a:r>
              <a:rPr lang="en-US" sz="1800" dirty="0">
                <a:latin typeface="Candara" panose="020E0502030303020204" pitchFamily="34" charset="0"/>
              </a:rPr>
              <a:t>, and the </a:t>
            </a:r>
            <a:r>
              <a:rPr lang="en-US" sz="1800" b="1" dirty="0">
                <a:latin typeface="Candara" panose="020E0502030303020204" pitchFamily="34" charset="0"/>
              </a:rPr>
              <a:t>fast channel </a:t>
            </a:r>
            <a:r>
              <a:rPr lang="en-US" sz="1800" dirty="0">
                <a:latin typeface="Candara" panose="020E0502030303020204" pitchFamily="34" charset="0"/>
              </a:rPr>
              <a:t>for each ADSL line are represented by "i," "j," and "k" as discussed in Section 13.8.6. Only the ADSL line entry contains the </a:t>
            </a:r>
            <a:r>
              <a:rPr lang="en-US" sz="1800" b="1" dirty="0">
                <a:latin typeface="Candara" panose="020E0502030303020204" pitchFamily="34" charset="0"/>
              </a:rPr>
              <a:t>pointer </a:t>
            </a:r>
            <a:r>
              <a:rPr lang="en-US" sz="1800" dirty="0">
                <a:latin typeface="Candara" panose="020E0502030303020204" pitchFamily="34" charset="0"/>
              </a:rPr>
              <a:t>to the </a:t>
            </a:r>
            <a:r>
              <a:rPr lang="en-US" sz="1800" b="1" dirty="0">
                <a:solidFill>
                  <a:srgbClr val="006600"/>
                </a:solidFill>
                <a:latin typeface="Candara" panose="020E0502030303020204" pitchFamily="34" charset="0"/>
              </a:rPr>
              <a:t>configuration profile table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B0F0"/>
                </a:solidFill>
                <a:latin typeface="Candara" panose="020E0502030303020204" pitchFamily="34" charset="0"/>
              </a:rPr>
              <a:t>ifStackTable</a:t>
            </a:r>
            <a:r>
              <a:rPr lang="en-US" sz="1800" dirty="0">
                <a:latin typeface="Candara" panose="020E0502030303020204" pitchFamily="34" charset="0"/>
              </a:rPr>
              <a:t> is used to </a:t>
            </a:r>
            <a:r>
              <a:rPr lang="en-US" sz="1800" b="1" dirty="0">
                <a:latin typeface="Candara" panose="020E0502030303020204" pitchFamily="34" charset="0"/>
              </a:rPr>
              <a:t>link channel entries </a:t>
            </a:r>
            <a:r>
              <a:rPr lang="en-US" sz="1800" dirty="0">
                <a:latin typeface="Candara" panose="020E0502030303020204" pitchFamily="34" charset="0"/>
              </a:rPr>
              <a:t>and the </a:t>
            </a:r>
            <a:r>
              <a:rPr lang="en-US" sz="1800" b="1" dirty="0">
                <a:latin typeface="Candara" panose="020E0502030303020204" pitchFamily="34" charset="0"/>
              </a:rPr>
              <a:t>corresponding physical layer </a:t>
            </a:r>
            <a:r>
              <a:rPr lang="en-US" sz="1800" dirty="0">
                <a:latin typeface="Candara" panose="020E0502030303020204" pitchFamily="34" charset="0"/>
              </a:rPr>
              <a:t>to </a:t>
            </a:r>
            <a:r>
              <a:rPr lang="en-US" sz="1800" b="1" dirty="0">
                <a:latin typeface="Candara" panose="020E0502030303020204" pitchFamily="34" charset="0"/>
              </a:rPr>
              <a:t>acquire </a:t>
            </a: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channel configuration parameters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7011" y="140873"/>
            <a:ext cx="515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ADSL Operational and Configuration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Profiles</a:t>
            </a:r>
            <a:endParaRPr lang="en-US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/>
          <p:nvPr/>
        </p:nvSpPr>
        <p:spPr>
          <a:xfrm>
            <a:off x="0" y="4176712"/>
            <a:ext cx="6858000" cy="51752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ADSL Operational Configuration</a:t>
            </a:r>
          </a:p>
        </p:txBody>
      </p:sp>
      <p:pic>
        <p:nvPicPr>
          <p:cNvPr id="909" name="Shape 9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3" y="1128712"/>
            <a:ext cx="5788025" cy="2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Shape 910"/>
          <p:cNvSpPr txBox="1">
            <a:spLocks noGrp="1"/>
          </p:cNvSpPr>
          <p:nvPr>
            <p:ph type="title"/>
          </p:nvPr>
        </p:nvSpPr>
        <p:spPr>
          <a:xfrm>
            <a:off x="533400" y="366712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ADSL Interfaces Table</a:t>
            </a:r>
          </a:p>
        </p:txBody>
      </p:sp>
      <p:graphicFrame>
        <p:nvGraphicFramePr>
          <p:cNvPr id="911" name="Shape 911"/>
          <p:cNvGraphicFramePr/>
          <p:nvPr>
            <p:extLst>
              <p:ext uri="{D42A27DB-BD31-4B8C-83A1-F6EECF244321}">
                <p14:modId xmlns:p14="http://schemas.microsoft.com/office/powerpoint/2010/main" val="686763932"/>
              </p:ext>
            </p:extLst>
          </p:nvPr>
        </p:nvGraphicFramePr>
        <p:xfrm>
          <a:off x="228600" y="4710112"/>
          <a:ext cx="6248400" cy="3062225"/>
        </p:xfrm>
        <a:graphic>
          <a:graphicData uri="http://schemas.openxmlformats.org/drawingml/2006/table">
            <a:tbl>
              <a:tblPr>
                <a:noFill/>
                <a:tableStyleId>{55F29911-C038-4DFF-AD10-20BBB82B0888}</a:tableStyleId>
              </a:tblPr>
              <a:tblGrid>
                <a:gridCol w="1828800"/>
                <a:gridCol w="1295400"/>
                <a:gridCol w="1562100"/>
                <a:gridCol w="1562100"/>
              </a:tblGrid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Line type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Physical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Fast Channel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Interleaved Channel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Number of Channels (1)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Fast only (2)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Interleave only (3)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Fast or Interleaved (4)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Fast and Interleaved (5)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12" name="Shape 912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13" name="Shape 913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917" name="Shape 917"/>
          <p:cNvSpPr txBox="1"/>
          <p:nvPr/>
        </p:nvSpPr>
        <p:spPr>
          <a:xfrm>
            <a:off x="304800" y="823912"/>
            <a:ext cx="57912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13.13  Use of Interfaces Table for ADSL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228603" y="4024312"/>
            <a:ext cx="62483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13.14  ADSL Operational Profile for ifType 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5605" y="1100136"/>
            <a:ext cx="48947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Table 13.14 shows the </a:t>
            </a:r>
            <a:r>
              <a:rPr lang="en-US" sz="1800" b="1" dirty="0">
                <a:latin typeface="Candara" panose="020E0502030303020204" pitchFamily="34" charset="0"/>
              </a:rPr>
              <a:t>configuration </a:t>
            </a:r>
            <a:r>
              <a:rPr lang="en-US" sz="1800" dirty="0">
                <a:latin typeface="Candara" panose="020E0502030303020204" pitchFamily="34" charset="0"/>
              </a:rPr>
              <a:t>of the </a:t>
            </a:r>
            <a:r>
              <a:rPr lang="en-US" sz="1800" b="1" dirty="0">
                <a:latin typeface="Candara" panose="020E0502030303020204" pitchFamily="34" charset="0"/>
              </a:rPr>
              <a:t>operational file </a:t>
            </a:r>
            <a:r>
              <a:rPr lang="en-US" sz="1800" dirty="0">
                <a:latin typeface="Candara" panose="020E0502030303020204" pitchFamily="34" charset="0"/>
              </a:rPr>
              <a:t>for </a:t>
            </a:r>
            <a:r>
              <a:rPr lang="en-US" sz="1800" b="1" dirty="0">
                <a:solidFill>
                  <a:srgbClr val="00B0F0"/>
                </a:solidFill>
                <a:latin typeface="Candara" panose="020E0502030303020204" pitchFamily="34" charset="0"/>
              </a:rPr>
              <a:t>ifType</a:t>
            </a:r>
            <a:r>
              <a:rPr lang="en-US" sz="1800" b="1" dirty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for </a:t>
            </a:r>
            <a:r>
              <a:rPr lang="en-US" sz="1800" b="1" dirty="0">
                <a:latin typeface="Candara" panose="020E0502030303020204" pitchFamily="34" charset="0"/>
              </a:rPr>
              <a:t>each modem </a:t>
            </a:r>
            <a:r>
              <a:rPr lang="en-US" sz="1800" dirty="0">
                <a:latin typeface="Candara" panose="020E0502030303020204" pitchFamily="34" charset="0"/>
              </a:rPr>
              <a:t>in setting up the </a:t>
            </a:r>
            <a:r>
              <a:rPr lang="en-US" sz="1800" b="1" dirty="0">
                <a:latin typeface="Candara" panose="020E0502030303020204" pitchFamily="34" charset="0"/>
              </a:rPr>
              <a:t>fast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latin typeface="Candara" panose="020E0502030303020204" pitchFamily="34" charset="0"/>
              </a:rPr>
              <a:t>interleaved channels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An </a:t>
            </a:r>
            <a:r>
              <a:rPr lang="en-US" sz="1800" b="1" dirty="0">
                <a:solidFill>
                  <a:srgbClr val="00B0F0"/>
                </a:solidFill>
                <a:latin typeface="Candara" panose="020E0502030303020204" pitchFamily="34" charset="0"/>
              </a:rPr>
              <a:t>iflndex</a:t>
            </a:r>
            <a:r>
              <a:rPr lang="en-US" sz="1800" dirty="0">
                <a:latin typeface="Candara" panose="020E0502030303020204" pitchFamily="34" charset="0"/>
              </a:rPr>
              <a:t> is associated with each channel.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In a typical </a:t>
            </a:r>
            <a:r>
              <a:rPr lang="en-US" sz="1800" b="1" dirty="0">
                <a:latin typeface="Candara" panose="020E0502030303020204" pitchFamily="34" charset="0"/>
              </a:rPr>
              <a:t>configuration</a:t>
            </a:r>
            <a:r>
              <a:rPr lang="en-US" sz="1800" dirty="0">
                <a:latin typeface="Candara" panose="020E0502030303020204" pitchFamily="34" charset="0"/>
              </a:rPr>
              <a:t> of an </a:t>
            </a:r>
            <a:r>
              <a:rPr lang="en-US" sz="1800" b="1" dirty="0">
                <a:latin typeface="Candara" panose="020E0502030303020204" pitchFamily="34" charset="0"/>
              </a:rPr>
              <a:t>ADSL system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latin typeface="Candara" panose="020E0502030303020204" pitchFamily="34" charset="0"/>
              </a:rPr>
              <a:t>the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access node</a:t>
            </a:r>
            <a:r>
              <a:rPr lang="en-US" sz="1800" dirty="0">
                <a:latin typeface="Candara" panose="020E0502030303020204" pitchFamily="34" charset="0"/>
              </a:rPr>
              <a:t> shown in </a:t>
            </a:r>
            <a:r>
              <a:rPr lang="en-US" sz="1800" b="1" dirty="0">
                <a:latin typeface="Candara" panose="020E0502030303020204" pitchFamily="34" charset="0"/>
              </a:rPr>
              <a:t>Figure 13.19</a:t>
            </a:r>
            <a:r>
              <a:rPr lang="en-US" sz="1800" dirty="0">
                <a:latin typeface="Candara" panose="020E0502030303020204" pitchFamily="34" charset="0"/>
              </a:rPr>
              <a:t> has </a:t>
            </a:r>
            <a:r>
              <a:rPr lang="en-US" sz="1800" b="1" dirty="0">
                <a:latin typeface="Candara" panose="020E0502030303020204" pitchFamily="34" charset="0"/>
              </a:rPr>
              <a:t>hundreds</a:t>
            </a:r>
            <a:r>
              <a:rPr lang="en-US" sz="1800" dirty="0">
                <a:latin typeface="Candara" panose="020E0502030303020204" pitchFamily="34" charset="0"/>
              </a:rPr>
              <a:t> of </a:t>
            </a:r>
            <a:r>
              <a:rPr lang="en-US" sz="1800" b="1" dirty="0">
                <a:latin typeface="Candara" panose="020E0502030303020204" pitchFamily="34" charset="0"/>
              </a:rPr>
              <a:t>ATU-Cs</a:t>
            </a:r>
            <a:r>
              <a:rPr lang="en-US" sz="1800" dirty="0">
                <a:latin typeface="Candara" panose="020E0502030303020204" pitchFamily="34" charset="0"/>
              </a:rPr>
              <a:t>. It would be impractical to provision all the parameters for each ATU-C individually.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Shape 923"/>
          <p:cNvCxnSpPr/>
          <p:nvPr/>
        </p:nvCxnSpPr>
        <p:spPr>
          <a:xfrm>
            <a:off x="368413" y="4786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4" name="Shape 924"/>
          <p:cNvSpPr txBox="1"/>
          <p:nvPr/>
        </p:nvSpPr>
        <p:spPr>
          <a:xfrm>
            <a:off x="-241187" y="47863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925" name="Shape 925"/>
          <p:cNvSpPr txBox="1"/>
          <p:nvPr/>
        </p:nvSpPr>
        <p:spPr>
          <a:xfrm>
            <a:off x="368416" y="914400"/>
            <a:ext cx="3725861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andara" panose="020E0502030303020204" pitchFamily="34" charset="0"/>
              </a:rPr>
              <a:t>Configuration profile</a:t>
            </a:r>
          </a:p>
          <a:p>
            <a:pPr marL="457200" indent="-4572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00"/>
                </a:solidFill>
                <a:latin typeface="Candara" panose="020E0502030303020204" pitchFamily="34" charset="0"/>
              </a:rPr>
              <a:t> Performance profile</a:t>
            </a:r>
          </a:p>
          <a:p>
            <a:pPr marL="457200" indent="-4572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00"/>
                </a:solidFill>
                <a:latin typeface="Candara" panose="020E0502030303020204" pitchFamily="34" charset="0"/>
              </a:rPr>
              <a:t> Alarm profile</a:t>
            </a:r>
          </a:p>
          <a:p>
            <a:pPr marL="457200" indent="-457200"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andara" panose="020E0502030303020204" pitchFamily="34" charset="0"/>
              </a:rPr>
              <a:t>Traps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Generic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Loss of frame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Loss of signal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Loss of power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Error-second threshold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Data rate change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Loss of link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ATU-C initialization failure</a:t>
            </a:r>
          </a:p>
        </p:txBody>
      </p:sp>
      <p:sp>
        <p:nvSpPr>
          <p:cNvPr id="926" name="Shape 926"/>
          <p:cNvSpPr txBox="1">
            <a:spLocks noGrp="1"/>
          </p:cNvSpPr>
          <p:nvPr>
            <p:ph type="title"/>
          </p:nvPr>
        </p:nvSpPr>
        <p:spPr>
          <a:xfrm>
            <a:off x="292213" y="414335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</a:rPr>
              <a:t>ADSL Profiles Management</a:t>
            </a:r>
          </a:p>
        </p:txBody>
      </p:sp>
      <p:cxnSp>
        <p:nvCxnSpPr>
          <p:cNvPr id="927" name="Shape 927"/>
          <p:cNvCxnSpPr/>
          <p:nvPr/>
        </p:nvCxnSpPr>
        <p:spPr>
          <a:xfrm>
            <a:off x="29221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8" name="Shape 928"/>
          <p:cNvSpPr txBox="1"/>
          <p:nvPr/>
        </p:nvSpPr>
        <p:spPr>
          <a:xfrm>
            <a:off x="292216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6288" y="642935"/>
            <a:ext cx="4650254" cy="6481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b="1" dirty="0">
                <a:latin typeface="Candara" panose="020E0502030303020204" pitchFamily="34" charset="0"/>
              </a:rPr>
              <a:t>Figure 13.23 </a:t>
            </a:r>
            <a:r>
              <a:rPr lang="en-US" sz="1800" dirty="0">
                <a:latin typeface="Candara" panose="020E0502030303020204" pitchFamily="34" charset="0"/>
              </a:rPr>
              <a:t>shows </a:t>
            </a:r>
            <a:r>
              <a:rPr lang="en-US" sz="1800" b="1" dirty="0">
                <a:latin typeface="Candara" panose="020E0502030303020204" pitchFamily="34" charset="0"/>
              </a:rPr>
              <a:t>three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nodes</a:t>
            </a:r>
            <a:r>
              <a:rPr lang="en-US" sz="1800" dirty="0">
                <a:latin typeface="Candara" panose="020E0502030303020204" pitchFamily="34" charset="0"/>
              </a:rPr>
              <a:t> under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adslLineMib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 first is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ADSL MIB </a:t>
            </a:r>
            <a:r>
              <a:rPr lang="en-US" sz="1800" dirty="0">
                <a:latin typeface="Candara" panose="020E0502030303020204" pitchFamily="34" charset="0"/>
              </a:rPr>
              <a:t>objects that we have discussed.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 other two are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traps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conformance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groups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Besides the generic </a:t>
            </a:r>
            <a:r>
              <a:rPr lang="en-US" sz="1800" b="1" dirty="0">
                <a:solidFill>
                  <a:srgbClr val="006600"/>
                </a:solidFill>
                <a:latin typeface="Candara" panose="020E0502030303020204" pitchFamily="34" charset="0"/>
              </a:rPr>
              <a:t>traps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andara" panose="020E0502030303020204" pitchFamily="34" charset="0"/>
              </a:rPr>
              <a:t>alarms</a:t>
            </a:r>
            <a:r>
              <a:rPr lang="en-US" sz="1800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are generated by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ATU-C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ATU-R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for 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loss of frame</a:t>
            </a:r>
            <a:r>
              <a:rPr lang="en-US" sz="1800" dirty="0">
                <a:latin typeface="Candara" panose="020E0502030303020204" pitchFamily="34" charset="0"/>
              </a:rPr>
              <a:t>, loss of signal, 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loss of power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errored seconds threshold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data rate change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loss of link duration threshold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ATU-C initialization failure</a:t>
            </a:r>
            <a:r>
              <a:rPr lang="en-US" sz="1800" dirty="0">
                <a:latin typeface="Candara" panose="020E0502030303020204" pitchFamily="34" charset="0"/>
              </a:rPr>
              <a:t>. These are specified in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adslTraps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MIB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>
            <a:off x="264472" y="4938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" name="Shape 115"/>
          <p:cNvSpPr txBox="1"/>
          <p:nvPr/>
        </p:nvSpPr>
        <p:spPr>
          <a:xfrm>
            <a:off x="-345128" y="4938712"/>
            <a:ext cx="1524000" cy="45561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636200" y="293687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88275" y="5395915"/>
            <a:ext cx="6205537" cy="2571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Head end: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Signals from multiple sources multiplexed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Frequency conversion for local signal 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Traffic Flow: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: Head end to NIU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: NIU to head end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Network interface device (NID) / unit (NIU): </a:t>
            </a:r>
            <a:b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Demarcation point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between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customer network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and</a:t>
            </a:r>
            <a:b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service provider networks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Cable modem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: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RF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       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Ethernet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voice-over-IP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, and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video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1910808" y="7848304"/>
            <a:ext cx="381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88275" y="366712"/>
            <a:ext cx="5829299" cy="37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Cable Access Network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875" y="747715"/>
            <a:ext cx="5219699" cy="421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>
            <a:off x="18827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" name="Shape 123"/>
          <p:cNvSpPr txBox="1"/>
          <p:nvPr/>
        </p:nvSpPr>
        <p:spPr>
          <a:xfrm>
            <a:off x="188275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8644" y="479511"/>
            <a:ext cx="5818534" cy="8063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CM technology</a:t>
            </a:r>
            <a:r>
              <a:rPr lang="en-US" dirty="0">
                <a:latin typeface="Candara" panose="020E0502030303020204" pitchFamily="34" charset="0"/>
              </a:rPr>
              <a:t>, also known as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HFC technology</a:t>
            </a:r>
            <a:r>
              <a:rPr lang="en-US" dirty="0">
                <a:latin typeface="Candara" panose="020E0502030303020204" pitchFamily="34" charset="0"/>
              </a:rPr>
              <a:t>, is based on existing cable television (cable TV </a:t>
            </a:r>
            <a:r>
              <a:rPr lang="en-US" dirty="0" smtClean="0">
                <a:latin typeface="Candara" panose="020E0502030303020204" pitchFamily="34" charset="0"/>
              </a:rPr>
              <a:t>or CATV</a:t>
            </a:r>
            <a:r>
              <a:rPr lang="en-US" dirty="0">
                <a:latin typeface="Candara" panose="020E0502030303020204" pitchFamily="34" charset="0"/>
              </a:rPr>
              <a:t>) technology. Originally, cable TV systems were built on </a:t>
            </a:r>
            <a:r>
              <a:rPr lang="en-US" b="1" dirty="0">
                <a:latin typeface="Candara" panose="020E0502030303020204" pitchFamily="34" charset="0"/>
              </a:rPr>
              <a:t>coaxial cable </a:t>
            </a:r>
            <a:r>
              <a:rPr lang="en-US" dirty="0">
                <a:latin typeface="Candara" panose="020E0502030303020204" pitchFamily="34" charset="0"/>
              </a:rPr>
              <a:t>facilities from the </a:t>
            </a:r>
            <a:r>
              <a:rPr lang="en-US" b="1" dirty="0">
                <a:latin typeface="Candara" panose="020E0502030303020204" pitchFamily="34" charset="0"/>
              </a:rPr>
              <a:t>head </a:t>
            </a:r>
            <a:r>
              <a:rPr lang="en-US" b="1" dirty="0" smtClean="0">
                <a:latin typeface="Candara" panose="020E0502030303020204" pitchFamily="34" charset="0"/>
              </a:rPr>
              <a:t>end </a:t>
            </a:r>
            <a:r>
              <a:rPr lang="en-US" dirty="0" smtClean="0">
                <a:latin typeface="Candara" panose="020E0502030303020204" pitchFamily="34" charset="0"/>
              </a:rPr>
              <a:t>of the </a:t>
            </a:r>
            <a:r>
              <a:rPr lang="en-US" b="1" dirty="0">
                <a:latin typeface="Candara" panose="020E0502030303020204" pitchFamily="34" charset="0"/>
              </a:rPr>
              <a:t>MSO </a:t>
            </a:r>
            <a:r>
              <a:rPr lang="en-US" dirty="0">
                <a:latin typeface="Candara" panose="020E0502030303020204" pitchFamily="34" charset="0"/>
              </a:rPr>
              <a:t>to the </a:t>
            </a:r>
            <a:r>
              <a:rPr lang="en-US" b="1" dirty="0">
                <a:latin typeface="Candara" panose="020E0502030303020204" pitchFamily="34" charset="0"/>
              </a:rPr>
              <a:t>customer </a:t>
            </a:r>
            <a:r>
              <a:rPr lang="en-US" dirty="0">
                <a:latin typeface="Candara" panose="020E0502030303020204" pitchFamily="34" charset="0"/>
              </a:rPr>
              <a:t>premises and used a </a:t>
            </a:r>
            <a:r>
              <a:rPr lang="en-US" b="1" dirty="0">
                <a:latin typeface="Candara" panose="020E0502030303020204" pitchFamily="34" charset="0"/>
              </a:rPr>
              <a:t>tree </a:t>
            </a:r>
            <a:r>
              <a:rPr lang="en-US" dirty="0">
                <a:latin typeface="Candara" panose="020E0502030303020204" pitchFamily="34" charset="0"/>
              </a:rPr>
              <a:t>structure. the signal is brought to a </a:t>
            </a:r>
            <a:r>
              <a:rPr lang="en-US" b="1" dirty="0">
                <a:latin typeface="Candara" panose="020E0502030303020204" pitchFamily="34" charset="0"/>
              </a:rPr>
              <a:t>fiber node </a:t>
            </a:r>
            <a:r>
              <a:rPr lang="en-US" dirty="0">
                <a:latin typeface="Candara" panose="020E0502030303020204" pitchFamily="34" charset="0"/>
              </a:rPr>
              <a:t>via a </a:t>
            </a:r>
            <a:r>
              <a:rPr lang="en-US" b="1" dirty="0">
                <a:latin typeface="Candara" panose="020E0502030303020204" pitchFamily="34" charset="0"/>
              </a:rPr>
              <a:t>pair of optical fibers </a:t>
            </a:r>
            <a:r>
              <a:rPr lang="en-US" dirty="0">
                <a:latin typeface="Candara" panose="020E0502030303020204" pitchFamily="34" charset="0"/>
              </a:rPr>
              <a:t>and then </a:t>
            </a:r>
            <a:r>
              <a:rPr lang="en-US" dirty="0" smtClean="0">
                <a:latin typeface="Candara" panose="020E0502030303020204" pitchFamily="34" charset="0"/>
              </a:rPr>
              <a:t>distributed via </a:t>
            </a:r>
            <a:r>
              <a:rPr lang="en-US" dirty="0">
                <a:latin typeface="Candara" panose="020E0502030303020204" pitchFamily="34" charset="0"/>
              </a:rPr>
              <a:t>a </a:t>
            </a:r>
            <a:r>
              <a:rPr lang="en-US" b="1" dirty="0">
                <a:latin typeface="Candara" panose="020E0502030303020204" pitchFamily="34" charset="0"/>
              </a:rPr>
              <a:t>coaxial cable </a:t>
            </a:r>
            <a:r>
              <a:rPr lang="en-US" dirty="0">
                <a:latin typeface="Candara" panose="020E0502030303020204" pitchFamily="34" charset="0"/>
              </a:rPr>
              <a:t>to the </a:t>
            </a:r>
            <a:r>
              <a:rPr lang="en-US" b="1" dirty="0">
                <a:latin typeface="Candara" panose="020E0502030303020204" pitchFamily="34" charset="0"/>
              </a:rPr>
              <a:t>customer</a:t>
            </a:r>
            <a:r>
              <a:rPr lang="en-US" dirty="0">
                <a:latin typeface="Candara" panose="020E0502030303020204" pitchFamily="34" charset="0"/>
              </a:rPr>
              <a:t> premises. </a:t>
            </a:r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In Figure </a:t>
            </a:r>
            <a:r>
              <a:rPr lang="en-US" dirty="0">
                <a:latin typeface="Candara" panose="020E0502030303020204" pitchFamily="34" charset="0"/>
              </a:rPr>
              <a:t>13.3. At the </a:t>
            </a:r>
            <a:r>
              <a:rPr lang="en-US" b="1" dirty="0">
                <a:latin typeface="Candara" panose="020E0502030303020204" pitchFamily="34" charset="0"/>
              </a:rPr>
              <a:t>head end</a:t>
            </a:r>
            <a:r>
              <a:rPr lang="en-US" dirty="0">
                <a:latin typeface="Candara" panose="020E0502030303020204" pitchFamily="34" charset="0"/>
              </a:rPr>
              <a:t>, signals </a:t>
            </a:r>
            <a:r>
              <a:rPr lang="en-US" dirty="0" smtClean="0">
                <a:latin typeface="Candara" panose="020E0502030303020204" pitchFamily="34" charset="0"/>
              </a:rPr>
              <a:t>from various </a:t>
            </a:r>
            <a:r>
              <a:rPr lang="en-US" dirty="0">
                <a:latin typeface="Candara" panose="020E0502030303020204" pitchFamily="34" charset="0"/>
              </a:rPr>
              <a:t>sources, such as traditional satellite services, analog and digital services using WAN, </a:t>
            </a:r>
            <a:r>
              <a:rPr lang="en-US" dirty="0" smtClean="0">
                <a:latin typeface="Candara" panose="020E0502030303020204" pitchFamily="34" charset="0"/>
              </a:rPr>
              <a:t>Internet service </a:t>
            </a:r>
            <a:r>
              <a:rPr lang="en-US" dirty="0">
                <a:latin typeface="Candara" panose="020E0502030303020204" pitchFamily="34" charset="0"/>
              </a:rPr>
              <a:t>provider (ISP) services using a private backbone network, and voice-over-IP service are </a:t>
            </a:r>
            <a:r>
              <a:rPr lang="en-US" dirty="0" smtClean="0">
                <a:latin typeface="Candara" panose="020E0502030303020204" pitchFamily="34" charset="0"/>
              </a:rPr>
              <a:t>multiplexed </a:t>
            </a:r>
            <a:r>
              <a:rPr lang="en-US" dirty="0">
                <a:latin typeface="Candara" panose="020E0502030303020204" pitchFamily="34" charset="0"/>
              </a:rPr>
              <a:t>and up-converted from an electrical (radio frequency (RF)) to an optical signal. </a:t>
            </a:r>
            <a:r>
              <a:rPr lang="en-US" dirty="0" smtClean="0">
                <a:latin typeface="Candara" panose="020E0502030303020204" pitchFamily="34" charset="0"/>
              </a:rPr>
              <a:t>Communication is </a:t>
            </a:r>
            <a:r>
              <a:rPr lang="en-US" dirty="0">
                <a:latin typeface="Candara" panose="020E0502030303020204" pitchFamily="34" charset="0"/>
              </a:rPr>
              <a:t>one way on the optical fiber. There is a pair of optical fibers from the head end to the fiber node, </a:t>
            </a:r>
            <a:r>
              <a:rPr lang="en-US" dirty="0" smtClean="0">
                <a:latin typeface="Candara" panose="020E0502030303020204" pitchFamily="34" charset="0"/>
              </a:rPr>
              <a:t>each carrying </a:t>
            </a:r>
            <a:r>
              <a:rPr lang="en-US" dirty="0">
                <a:latin typeface="Candara" panose="020E0502030303020204" pitchFamily="34" charset="0"/>
              </a:rPr>
              <a:t>one-way traffic in the opposite direction. The optical signal is down-converted to an RF at the fiber node and travels over the coaxial cable in a duplex mode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The </a:t>
            </a:r>
            <a:r>
              <a:rPr lang="en-US" b="1" dirty="0">
                <a:latin typeface="Candara" panose="020E0502030303020204" pitchFamily="34" charset="0"/>
              </a:rPr>
              <a:t>signal</a:t>
            </a:r>
            <a:r>
              <a:rPr lang="en-US" dirty="0">
                <a:latin typeface="Candara" panose="020E0502030303020204" pitchFamily="34" charset="0"/>
              </a:rPr>
              <a:t> that goes from </a:t>
            </a:r>
            <a:r>
              <a:rPr lang="en-US" b="1" dirty="0">
                <a:latin typeface="Candara" panose="020E0502030303020204" pitchFamily="34" charset="0"/>
              </a:rPr>
              <a:t>head end</a:t>
            </a:r>
            <a:r>
              <a:rPr lang="en-US" dirty="0">
                <a:latin typeface="Candara" panose="020E0502030303020204" pitchFamily="34" charset="0"/>
              </a:rPr>
              <a:t> to </a:t>
            </a:r>
            <a:r>
              <a:rPr lang="en-US" dirty="0" smtClean="0">
                <a:latin typeface="Candara" panose="020E0502030303020204" pitchFamily="34" charset="0"/>
              </a:rPr>
              <a:t>the </a:t>
            </a:r>
            <a:r>
              <a:rPr lang="en-US" b="1" dirty="0" smtClean="0">
                <a:latin typeface="Candara" panose="020E0502030303020204" pitchFamily="34" charset="0"/>
              </a:rPr>
              <a:t>customer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premises is called the </a:t>
            </a:r>
            <a:r>
              <a:rPr lang="en-US" b="1" dirty="0">
                <a:latin typeface="Candara" panose="020E0502030303020204" pitchFamily="34" charset="0"/>
              </a:rPr>
              <a:t>downstream</a:t>
            </a:r>
            <a:r>
              <a:rPr lang="en-US" dirty="0">
                <a:latin typeface="Candara" panose="020E0502030303020204" pitchFamily="34" charset="0"/>
              </a:rPr>
              <a:t> signal or the </a:t>
            </a:r>
            <a:r>
              <a:rPr lang="en-US" b="1" dirty="0">
                <a:latin typeface="Candara" panose="020E0502030303020204" pitchFamily="34" charset="0"/>
              </a:rPr>
              <a:t>forward path</a:t>
            </a:r>
            <a:r>
              <a:rPr lang="en-US" dirty="0">
                <a:latin typeface="Candara" panose="020E0502030303020204" pitchFamily="34" charset="0"/>
              </a:rPr>
              <a:t> signal, and the signal going </a:t>
            </a:r>
            <a:r>
              <a:rPr lang="en-US" dirty="0" smtClean="0">
                <a:latin typeface="Candara" panose="020E0502030303020204" pitchFamily="34" charset="0"/>
              </a:rPr>
              <a:t>from the </a:t>
            </a:r>
            <a:r>
              <a:rPr lang="en-US" dirty="0">
                <a:latin typeface="Candara" panose="020E0502030303020204" pitchFamily="34" charset="0"/>
              </a:rPr>
              <a:t>customer premises to the </a:t>
            </a:r>
            <a:r>
              <a:rPr lang="en-US" b="1" dirty="0">
                <a:latin typeface="Candara" panose="020E0502030303020204" pitchFamily="34" charset="0"/>
              </a:rPr>
              <a:t>head end</a:t>
            </a:r>
            <a:r>
              <a:rPr lang="en-US" dirty="0">
                <a:latin typeface="Candara" panose="020E0502030303020204" pitchFamily="34" charset="0"/>
              </a:rPr>
              <a:t> is called the </a:t>
            </a:r>
            <a:r>
              <a:rPr lang="en-US" b="1" dirty="0">
                <a:latin typeface="Candara" panose="020E0502030303020204" pitchFamily="34" charset="0"/>
              </a:rPr>
              <a:t>upstream</a:t>
            </a:r>
            <a:r>
              <a:rPr lang="en-US" dirty="0">
                <a:latin typeface="Candara" panose="020E0502030303020204" pitchFamily="34" charset="0"/>
              </a:rPr>
              <a:t> signal or the </a:t>
            </a:r>
            <a:r>
              <a:rPr lang="en-US" b="1" dirty="0">
                <a:latin typeface="Candara" panose="020E0502030303020204" pitchFamily="34" charset="0"/>
              </a:rPr>
              <a:t>reverse</a:t>
            </a:r>
            <a:r>
              <a:rPr lang="en-US" dirty="0">
                <a:latin typeface="Candara" panose="020E0502030303020204" pitchFamily="34" charset="0"/>
              </a:rPr>
              <a:t> path signal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The coaxial cable is a shared access medium and is designed to carry signals </a:t>
            </a:r>
            <a:r>
              <a:rPr lang="en-US" dirty="0" smtClean="0">
                <a:latin typeface="Candara" panose="020E0502030303020204" pitchFamily="34" charset="0"/>
              </a:rPr>
              <a:t>up to </a:t>
            </a:r>
            <a:r>
              <a:rPr lang="en-US" dirty="0">
                <a:latin typeface="Candara" panose="020E0502030303020204" pitchFamily="34" charset="0"/>
              </a:rPr>
              <a:t>tens of kilometers. The signal is amplified on the way in both directions, as shown in Figure 1 3.3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At the customer premises there is a </a:t>
            </a:r>
            <a:r>
              <a:rPr lang="en-US" b="1" dirty="0">
                <a:latin typeface="Candara" panose="020E0502030303020204" pitchFamily="34" charset="0"/>
              </a:rPr>
              <a:t>network interface unit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b="1" dirty="0">
                <a:latin typeface="Candara" panose="020E0502030303020204" pitchFamily="34" charset="0"/>
              </a:rPr>
              <a:t>NIU</a:t>
            </a:r>
            <a:r>
              <a:rPr lang="en-US" dirty="0">
                <a:latin typeface="Candara" panose="020E0502030303020204" pitchFamily="34" charset="0"/>
              </a:rPr>
              <a:t>), also </a:t>
            </a:r>
            <a:r>
              <a:rPr lang="en-US" dirty="0" smtClean="0">
                <a:latin typeface="Candara" panose="020E0502030303020204" pitchFamily="34" charset="0"/>
              </a:rPr>
              <a:t>referred to </a:t>
            </a:r>
            <a:r>
              <a:rPr lang="en-US" dirty="0">
                <a:latin typeface="Candara" panose="020E0502030303020204" pitchFamily="34" charset="0"/>
              </a:rPr>
              <a:t>as network </a:t>
            </a:r>
            <a:r>
              <a:rPr lang="en-US" dirty="0" smtClean="0">
                <a:latin typeface="Candara" panose="020E0502030303020204" pitchFamily="34" charset="0"/>
              </a:rPr>
              <a:t>interface device </a:t>
            </a:r>
            <a:r>
              <a:rPr lang="en-US" dirty="0">
                <a:latin typeface="Candara" panose="020E0502030303020204" pitchFamily="34" charset="0"/>
              </a:rPr>
              <a:t>(NID), which is the demarcation point between the customer network and the service </a:t>
            </a:r>
            <a:r>
              <a:rPr lang="en-US" dirty="0" smtClean="0">
                <a:latin typeface="Candara" panose="020E0502030303020204" pitchFamily="34" charset="0"/>
              </a:rPr>
              <a:t>provider network. The </a:t>
            </a:r>
            <a:r>
              <a:rPr lang="en-US" b="1" dirty="0">
                <a:latin typeface="Candara" panose="020E0502030303020204" pitchFamily="34" charset="0"/>
              </a:rPr>
              <a:t>analog</a:t>
            </a:r>
            <a:r>
              <a:rPr lang="en-US" dirty="0">
                <a:latin typeface="Candara" panose="020E0502030303020204" pitchFamily="34" charset="0"/>
              </a:rPr>
              <a:t> signal is split at the </a:t>
            </a:r>
            <a:r>
              <a:rPr lang="en-US" b="1" dirty="0">
                <a:latin typeface="Candara" panose="020E0502030303020204" pitchFamily="34" charset="0"/>
              </a:rPr>
              <a:t>NIU</a:t>
            </a:r>
            <a:r>
              <a:rPr lang="en-US" dirty="0">
                <a:latin typeface="Candara" panose="020E0502030303020204" pitchFamily="34" charset="0"/>
              </a:rPr>
              <a:t>. </a:t>
            </a:r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The </a:t>
            </a:r>
            <a:r>
              <a:rPr lang="en-US" b="1" dirty="0">
                <a:latin typeface="Candara" panose="020E0502030303020204" pitchFamily="34" charset="0"/>
              </a:rPr>
              <a:t>TV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</a:rPr>
              <a:t>signal</a:t>
            </a:r>
            <a:r>
              <a:rPr lang="en-US" dirty="0">
                <a:latin typeface="Candara" panose="020E0502030303020204" pitchFamily="34" charset="0"/>
              </a:rPr>
              <a:t> is directed to the TV and the data to </a:t>
            </a:r>
            <a:r>
              <a:rPr lang="en-US" dirty="0" smtClean="0">
                <a:latin typeface="Candara" panose="020E0502030303020204" pitchFamily="34" charset="0"/>
              </a:rPr>
              <a:t>the CM</a:t>
            </a:r>
            <a:r>
              <a:rPr lang="en-US" dirty="0">
                <a:latin typeface="Candara" panose="020E0502030303020204" pitchFamily="34" charset="0"/>
              </a:rPr>
              <a:t>. The CM converts the digitally modulated analog carrier signal to an Ethernet output feeding a </a:t>
            </a:r>
            <a:r>
              <a:rPr lang="en-US" dirty="0" smtClean="0">
                <a:latin typeface="Candara" panose="020E0502030303020204" pitchFamily="34" charset="0"/>
              </a:rPr>
              <a:t>PC or </a:t>
            </a:r>
            <a:r>
              <a:rPr lang="en-US" dirty="0">
                <a:latin typeface="Candara" panose="020E0502030303020204" pitchFamily="34" charset="0"/>
              </a:rPr>
              <a:t>an IP telephone either directly or using a home distribution network, such as a LAN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ar-SA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9737" y="58992"/>
            <a:ext cx="4217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HFC</a:t>
            </a:r>
            <a:r>
              <a:rPr lang="en-US" sz="1600" b="1" dirty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Hybrid Fiber Coaxial</a:t>
            </a:r>
            <a:r>
              <a:rPr lang="en-US" sz="1600" dirty="0">
                <a:latin typeface="Candara" panose="020E0502030303020204" pitchFamily="34" charset="0"/>
              </a:rPr>
              <a:t>)/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cable modem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CM)</a:t>
            </a:r>
            <a:endParaRPr lang="ar-SA" sz="1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Shape 9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14" y="1601786"/>
            <a:ext cx="5638800" cy="5262562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Shape 937"/>
          <p:cNvSpPr txBox="1">
            <a:spLocks noGrp="1"/>
          </p:cNvSpPr>
          <p:nvPr>
            <p:ph type="title"/>
          </p:nvPr>
        </p:nvSpPr>
        <p:spPr>
          <a:xfrm>
            <a:off x="292214" y="290515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6600"/>
                </a:solidFill>
              </a:rPr>
              <a:t>Configuration Profile: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Mode I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>
                <a:solidFill>
                  <a:srgbClr val="0070C0"/>
                </a:solidFill>
              </a:rPr>
              <a:t>Dynamic</a:t>
            </a:r>
          </a:p>
        </p:txBody>
      </p:sp>
      <p:cxnSp>
        <p:nvCxnSpPr>
          <p:cNvPr id="938" name="Shape 938"/>
          <p:cNvCxnSpPr/>
          <p:nvPr/>
        </p:nvCxnSpPr>
        <p:spPr>
          <a:xfrm>
            <a:off x="29221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9" name="Shape 939"/>
          <p:cNvSpPr txBox="1"/>
          <p:nvPr/>
        </p:nvSpPr>
        <p:spPr>
          <a:xfrm>
            <a:off x="292217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7344523" y="841844"/>
            <a:ext cx="436338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latin typeface="Candara" panose="020E0502030303020204" pitchFamily="34" charset="0"/>
              </a:rPr>
              <a:t>Figure 13.25 </a:t>
            </a:r>
            <a:r>
              <a:rPr lang="en-US" sz="2000" dirty="0">
                <a:latin typeface="Candara" panose="020E0502030303020204" pitchFamily="34" charset="0"/>
              </a:rPr>
              <a:t>shows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the dynamic mode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MODE-I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latin typeface="Candara" panose="020E0502030303020204" pitchFamily="34" charset="0"/>
              </a:rPr>
              <a:t>configuration profile scheme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r>
              <a:rPr lang="en-US" sz="2000" dirty="0">
                <a:solidFill>
                  <a:srgbClr val="006600"/>
                </a:solidFill>
                <a:latin typeface="Candara" panose="020E0502030303020204" pitchFamily="34" charset="0"/>
              </a:rPr>
              <a:t>Profile tables </a:t>
            </a:r>
            <a:r>
              <a:rPr lang="en-US" sz="2000" dirty="0">
                <a:latin typeface="Candara" panose="020E0502030303020204" pitchFamily="34" charset="0"/>
              </a:rPr>
              <a:t>are created and indexed 1 to n. </a:t>
            </a:r>
            <a:r>
              <a:rPr lang="en-US" sz="2000" b="1" dirty="0">
                <a:latin typeface="Candara" panose="020E0502030303020204" pitchFamily="34" charset="0"/>
              </a:rPr>
              <a:t>Each ADSL line interface</a:t>
            </a:r>
            <a:r>
              <a:rPr lang="en-US" sz="2000" dirty="0">
                <a:latin typeface="Candara" panose="020E0502030303020204" pitchFamily="34" charset="0"/>
              </a:rPr>
              <a:t>, with the given value of </a:t>
            </a:r>
            <a:r>
              <a:rPr lang="en-US" sz="2000" b="1" dirty="0">
                <a:latin typeface="Candara" panose="020E0502030303020204" pitchFamily="34" charset="0"/>
              </a:rPr>
              <a:t>iflndex</a:t>
            </a:r>
            <a:r>
              <a:rPr lang="en-US" sz="2000" dirty="0">
                <a:latin typeface="Candara" panose="020E0502030303020204" pitchFamily="34" charset="0"/>
              </a:rPr>
              <a:t>, shown </a:t>
            </a:r>
            <a:r>
              <a:rPr lang="en-US" sz="2000" b="1" dirty="0">
                <a:latin typeface="Candara" panose="020E0502030303020204" pitchFamily="34" charset="0"/>
              </a:rPr>
              <a:t>ranging </a:t>
            </a:r>
            <a:r>
              <a:rPr lang="en-US" sz="2000" dirty="0">
                <a:latin typeface="Candara" panose="020E0502030303020204" pitchFamily="34" charset="0"/>
              </a:rPr>
              <a:t>from l to x shares the </a:t>
            </a:r>
            <a:r>
              <a:rPr lang="en-US" sz="2000" b="1" dirty="0">
                <a:latin typeface="Candara" panose="020E0502030303020204" pitchFamily="34" charset="0"/>
              </a:rPr>
              <a:t>configuration profiles</a:t>
            </a:r>
            <a:r>
              <a:rPr lang="en-US" sz="2000" dirty="0">
                <a:latin typeface="Candara" panose="020E0502030303020204" pitchFamily="34" charset="0"/>
              </a:rPr>
              <a:t> from 1 to n.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Shape 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1200"/>
            <a:ext cx="5562600" cy="5110162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Shape 948"/>
          <p:cNvSpPr txBox="1">
            <a:spLocks noGrp="1"/>
          </p:cNvSpPr>
          <p:nvPr>
            <p:ph type="title"/>
          </p:nvPr>
        </p:nvSpPr>
        <p:spPr>
          <a:xfrm>
            <a:off x="76200" y="290515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6600"/>
                </a:solidFill>
              </a:rPr>
              <a:t>Configuration Profile: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Mode II - Static</a:t>
            </a:r>
          </a:p>
        </p:txBody>
      </p:sp>
      <p:cxnSp>
        <p:nvCxnSpPr>
          <p:cNvPr id="949" name="Shape 949"/>
          <p:cNvCxnSpPr/>
          <p:nvPr/>
        </p:nvCxnSpPr>
        <p:spPr>
          <a:xfrm>
            <a:off x="762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0" name="Shape 950"/>
          <p:cNvSpPr txBox="1"/>
          <p:nvPr/>
        </p:nvSpPr>
        <p:spPr>
          <a:xfrm>
            <a:off x="762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6334" y="709614"/>
            <a:ext cx="4686113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latin typeface="Candara" panose="020E0502030303020204" pitchFamily="34" charset="0"/>
              </a:rPr>
              <a:t>The second mode</a:t>
            </a:r>
            <a:r>
              <a:rPr lang="en-US" sz="2000" dirty="0">
                <a:latin typeface="Candara" panose="020E0502030303020204" pitchFamily="34" charset="0"/>
              </a:rPr>
              <a:t>, denoted by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MODE-II</a:t>
            </a:r>
            <a:r>
              <a:rPr lang="en-US" sz="2000" dirty="0">
                <a:latin typeface="Candara" panose="020E0502030303020204" pitchFamily="34" charset="0"/>
              </a:rPr>
              <a:t>, specifies the </a:t>
            </a:r>
            <a:r>
              <a:rPr lang="en-US" sz="2000" b="1" dirty="0">
                <a:latin typeface="Candara" panose="020E0502030303020204" pitchFamily="34" charset="0"/>
              </a:rPr>
              <a:t>static mode </a:t>
            </a:r>
            <a:r>
              <a:rPr lang="en-US" sz="2000" dirty="0">
                <a:latin typeface="Candara" panose="020E0502030303020204" pitchFamily="34" charset="0"/>
              </a:rPr>
              <a:t>of setting up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ADSL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configuration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profile</a:t>
            </a:r>
            <a:r>
              <a:rPr lang="en-US" sz="2000" dirty="0">
                <a:latin typeface="Candara" panose="020E0502030303020204" pitchFamily="34" charset="0"/>
              </a:rPr>
              <a:t>. Each ADSL line interface has a </a:t>
            </a:r>
            <a:r>
              <a:rPr lang="en-US" sz="2000" b="1" dirty="0">
                <a:latin typeface="Candara" panose="020E0502030303020204" pitchFamily="34" charset="0"/>
              </a:rPr>
              <a:t>static profile</a:t>
            </a:r>
            <a:r>
              <a:rPr lang="en-US" sz="2000" dirty="0">
                <a:latin typeface="Candara" panose="020E0502030303020204" pitchFamily="34" charset="0"/>
              </a:rPr>
              <a:t>, as shown in Figure 13.26.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8" name="Shape 958"/>
          <p:cNvCxnSpPr/>
          <p:nvPr/>
        </p:nvCxnSpPr>
        <p:spPr>
          <a:xfrm>
            <a:off x="609600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9" name="Shape 959"/>
          <p:cNvSpPr txBox="1"/>
          <p:nvPr/>
        </p:nvSpPr>
        <p:spPr>
          <a:xfrm>
            <a:off x="0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3187703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961" name="Shape 961"/>
          <p:cNvSpPr txBox="1">
            <a:spLocks noGrp="1"/>
          </p:cNvSpPr>
          <p:nvPr>
            <p:ph type="title"/>
          </p:nvPr>
        </p:nvSpPr>
        <p:spPr>
          <a:xfrm>
            <a:off x="0" y="2905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3200" b="1" dirty="0"/>
              <a:t>ADSL EMS-NMS Management</a:t>
            </a:r>
            <a:r>
              <a:rPr lang="en-US" sz="3200" dirty="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962" name="Shape 962"/>
          <p:cNvSpPr txBox="1"/>
          <p:nvPr/>
        </p:nvSpPr>
        <p:spPr>
          <a:xfrm>
            <a:off x="0" y="266065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963" name="Shape 9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3" y="976315"/>
            <a:ext cx="5486399" cy="3181349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Shape 964"/>
          <p:cNvSpPr txBox="1"/>
          <p:nvPr/>
        </p:nvSpPr>
        <p:spPr>
          <a:xfrm>
            <a:off x="533400" y="5014912"/>
            <a:ext cx="5405436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TMN-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ATM-based model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M4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ATM Forum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defined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interface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between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public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NMS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public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network </a:t>
            </a:r>
          </a:p>
        </p:txBody>
      </p:sp>
      <p:cxnSp>
        <p:nvCxnSpPr>
          <p:cNvPr id="965" name="Shape 965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6" name="Shape 966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5605" y="708759"/>
            <a:ext cx="505608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6600"/>
                </a:solidFill>
                <a:latin typeface="Candara" panose="020E0502030303020204" pitchFamily="34" charset="0"/>
              </a:rPr>
              <a:t>alarm profile </a:t>
            </a:r>
            <a:r>
              <a:rPr lang="en-US" sz="1800" dirty="0">
                <a:latin typeface="Candara" panose="020E0502030303020204" pitchFamily="34" charset="0"/>
              </a:rPr>
              <a:t>could also be structured in a manner similar to the configuration profile.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LCS MlBs </a:t>
            </a:r>
            <a:r>
              <a:rPr lang="en-US" sz="1800" dirty="0">
                <a:latin typeface="Candara" panose="020E0502030303020204" pitchFamily="34" charset="0"/>
              </a:rPr>
              <a:t>for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DMT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CAP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ADSL lines are described in TR-024 and TR-015.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tables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latin typeface="Candara" panose="020E0502030303020204" pitchFamily="34" charset="0"/>
              </a:rPr>
              <a:t>other information </a:t>
            </a:r>
            <a:r>
              <a:rPr lang="en-US" sz="1800" dirty="0">
                <a:latin typeface="Candara" panose="020E0502030303020204" pitchFamily="34" charset="0"/>
              </a:rPr>
              <a:t>follow a </a:t>
            </a:r>
            <a:r>
              <a:rPr lang="en-US" sz="1800" b="1" dirty="0">
                <a:latin typeface="Candara" panose="020E0502030303020204" pitchFamily="34" charset="0"/>
              </a:rPr>
              <a:t>similar structure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latin typeface="Candara" panose="020E0502030303020204" pitchFamily="34" charset="0"/>
              </a:rPr>
              <a:t>organization similar </a:t>
            </a:r>
            <a:r>
              <a:rPr lang="en-US" sz="1800" dirty="0">
                <a:latin typeface="Candara" panose="020E0502030303020204" pitchFamily="34" charset="0"/>
              </a:rPr>
              <a:t>to that of the </a:t>
            </a:r>
            <a:r>
              <a:rPr lang="en-US" sz="1800" b="1" dirty="0">
                <a:latin typeface="Candara" panose="020E0502030303020204" pitchFamily="34" charset="0"/>
              </a:rPr>
              <a:t>ADSL line MTB </a:t>
            </a:r>
            <a:r>
              <a:rPr lang="en-US" sz="1800" dirty="0">
                <a:latin typeface="Candara" panose="020E0502030303020204" pitchFamily="34" charset="0"/>
              </a:rPr>
              <a:t>shown in </a:t>
            </a:r>
            <a:r>
              <a:rPr lang="en-US" sz="1800" b="1" dirty="0">
                <a:latin typeface="Candara" panose="020E0502030303020204" pitchFamily="34" charset="0"/>
              </a:rPr>
              <a:t>Figure 13.23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ADSL SNMP MIB </a:t>
            </a:r>
            <a:r>
              <a:rPr lang="en-US" sz="1800" dirty="0">
                <a:latin typeface="Candara" panose="020E0502030303020204" pitchFamily="34" charset="0"/>
              </a:rPr>
              <a:t>as {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adslMib Objects 1-15</a:t>
            </a:r>
            <a:r>
              <a:rPr lang="en-US" sz="1800" dirty="0">
                <a:latin typeface="Candara" panose="020E0502030303020204" pitchFamily="34" charset="0"/>
              </a:rPr>
              <a:t>}.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/>
          <p:nvPr/>
        </p:nvSpPr>
        <p:spPr>
          <a:xfrm>
            <a:off x="2968288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975" name="Shape 975"/>
          <p:cNvSpPr txBox="1">
            <a:spLocks noGrp="1"/>
          </p:cNvSpPr>
          <p:nvPr>
            <p:ph type="title"/>
          </p:nvPr>
        </p:nvSpPr>
        <p:spPr>
          <a:xfrm>
            <a:off x="313985" y="488153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ADSL2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ADSL2+</a:t>
            </a:r>
          </a:p>
        </p:txBody>
      </p:sp>
      <p:sp>
        <p:nvSpPr>
          <p:cNvPr id="976" name="Shape 976"/>
          <p:cNvSpPr txBox="1"/>
          <p:nvPr/>
        </p:nvSpPr>
        <p:spPr>
          <a:xfrm>
            <a:off x="313985" y="1067587"/>
            <a:ext cx="7198439" cy="73054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Rate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reach Improvements 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ADSL Speed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Downstream/Upstream 1/.256 Mbps 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ADSL2 Standard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G.992.3 July 2002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ADSL2 Lite Standard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G.992.4 July 2002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Speed Downstream/Upstream 12/1 Mbps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ADSL2+ Standard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G.992.5 January 2003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Speed Downstream/Upstream 24/2 Mbps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Other Major Enhancements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Diagnostics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Power enhancements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Rate adaptation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Bonding for higher data rates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Channelization and Channelized Voice-over </a:t>
            </a:r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DSL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(CVoDSL)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Additional Benefits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latin typeface="Candara" panose="020E0502030303020204" pitchFamily="34" charset="0"/>
              </a:rPr>
              <a:t>Improved interoperability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6600"/>
                </a:solidFill>
                <a:latin typeface="Candara" panose="020E0502030303020204" pitchFamily="34" charset="0"/>
              </a:rPr>
              <a:t> Fast startup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6600"/>
                </a:solidFill>
                <a:latin typeface="Candara" panose="020E0502030303020204" pitchFamily="34" charset="0"/>
              </a:rPr>
              <a:t> All-Digital Mode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6600"/>
                </a:solidFill>
                <a:latin typeface="Candara" panose="020E0502030303020204" pitchFamily="34" charset="0"/>
              </a:rPr>
              <a:t> Support of packet-based services</a:t>
            </a:r>
          </a:p>
        </p:txBody>
      </p:sp>
      <p:cxnSp>
        <p:nvCxnSpPr>
          <p:cNvPr id="977" name="Shape 977"/>
          <p:cNvCxnSpPr/>
          <p:nvPr/>
        </p:nvCxnSpPr>
        <p:spPr>
          <a:xfrm>
            <a:off x="313985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8" name="Shape 978"/>
          <p:cNvSpPr txBox="1"/>
          <p:nvPr/>
        </p:nvSpPr>
        <p:spPr>
          <a:xfrm>
            <a:off x="313988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8353" y="488153"/>
            <a:ext cx="4899391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ADSL2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adds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new features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functionality</a:t>
            </a:r>
            <a:r>
              <a:rPr lang="en-US" sz="1800" dirty="0">
                <a:latin typeface="Candara" panose="020E0502030303020204" pitchFamily="34" charset="0"/>
              </a:rPr>
              <a:t> to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improve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performance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interoperability</a:t>
            </a:r>
            <a:r>
              <a:rPr lang="en-US" sz="1800" dirty="0">
                <a:latin typeface="Candara" panose="020E0502030303020204" pitchFamily="34" charset="0"/>
              </a:rPr>
              <a:t>. Specifically, improvements include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higher data rate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longer reach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rate</a:t>
            </a:r>
            <a:r>
              <a:rPr lang="en-US" sz="1800" b="1" dirty="0"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adaptation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diagnostics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power-saving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stand-by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mode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data rate </a:t>
            </a:r>
            <a:r>
              <a:rPr lang="en-US" sz="1800" dirty="0">
                <a:latin typeface="Candara" panose="020E0502030303020204" pitchFamily="34" charset="0"/>
              </a:rPr>
              <a:t>increase is achieved by </a:t>
            </a:r>
            <a:r>
              <a:rPr lang="en-US" sz="1800" b="1" dirty="0" smtClean="0">
                <a:latin typeface="Candara" panose="020E0502030303020204" pitchFamily="34" charset="0"/>
              </a:rPr>
              <a:t>improving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modulation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coding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efficiencies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A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downstream data rate </a:t>
            </a:r>
            <a:r>
              <a:rPr lang="en-US" sz="1800" dirty="0">
                <a:latin typeface="Candara" panose="020E0502030303020204" pitchFamily="34" charset="0"/>
              </a:rPr>
              <a:t>of </a:t>
            </a:r>
            <a:r>
              <a:rPr lang="en-US" sz="1800" b="1" dirty="0">
                <a:latin typeface="Candara" panose="020E0502030303020204" pitchFamily="34" charset="0"/>
              </a:rPr>
              <a:t>12 Mbps </a:t>
            </a:r>
            <a:r>
              <a:rPr lang="en-US" sz="1800" dirty="0">
                <a:latin typeface="Candara" panose="020E0502030303020204" pitchFamily="34" charset="0"/>
              </a:rPr>
              <a:t>and an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upstream data rate </a:t>
            </a:r>
            <a:r>
              <a:rPr lang="en-US" sz="1800" dirty="0">
                <a:latin typeface="Candara" panose="020E0502030303020204" pitchFamily="34" charset="0"/>
              </a:rPr>
              <a:t>of </a:t>
            </a:r>
            <a:r>
              <a:rPr lang="en-US" sz="1800" b="1" dirty="0" smtClean="0">
                <a:latin typeface="Candara" panose="020E0502030303020204" pitchFamily="34" charset="0"/>
              </a:rPr>
              <a:t>1 Mbps </a:t>
            </a:r>
            <a:r>
              <a:rPr lang="en-US" sz="1800" dirty="0">
                <a:latin typeface="Candara" panose="020E0502030303020204" pitchFamily="34" charset="0"/>
              </a:rPr>
              <a:t>can be achieved.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A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longer reach </a:t>
            </a:r>
            <a:r>
              <a:rPr lang="en-US" sz="1800" dirty="0">
                <a:latin typeface="Candara" panose="020E0502030303020204" pitchFamily="34" charset="0"/>
              </a:rPr>
              <a:t>is accomplished at the </a:t>
            </a:r>
            <a:r>
              <a:rPr lang="en-US" sz="1800" b="1" dirty="0">
                <a:latin typeface="Candara" panose="020E0502030303020204" pitchFamily="34" charset="0"/>
              </a:rPr>
              <a:t>expense</a:t>
            </a:r>
            <a:r>
              <a:rPr lang="en-US" sz="1800" dirty="0">
                <a:latin typeface="Candara" panose="020E0502030303020204" pitchFamily="34" charset="0"/>
              </a:rPr>
              <a:t> of </a:t>
            </a:r>
            <a:r>
              <a:rPr lang="en-US" sz="1800" b="1" dirty="0">
                <a:latin typeface="Candara" panose="020E0502030303020204" pitchFamily="34" charset="0"/>
              </a:rPr>
              <a:t>lower data rate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6" name="Shape 986"/>
          <p:cNvCxnSpPr/>
          <p:nvPr/>
        </p:nvCxnSpPr>
        <p:spPr>
          <a:xfrm>
            <a:off x="390185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7" name="Shape 987"/>
          <p:cNvSpPr txBox="1"/>
          <p:nvPr/>
        </p:nvSpPr>
        <p:spPr>
          <a:xfrm>
            <a:off x="-219415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988" name="Shape 988"/>
          <p:cNvSpPr txBox="1"/>
          <p:nvPr/>
        </p:nvSpPr>
        <p:spPr>
          <a:xfrm>
            <a:off x="2968288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989" name="Shape 989"/>
          <p:cNvSpPr txBox="1">
            <a:spLocks noGrp="1"/>
          </p:cNvSpPr>
          <p:nvPr>
            <p:ph type="title"/>
          </p:nvPr>
        </p:nvSpPr>
        <p:spPr>
          <a:xfrm>
            <a:off x="240962" y="342665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ADSL2 Rate and Reach</a:t>
            </a:r>
          </a:p>
        </p:txBody>
      </p:sp>
      <p:pic>
        <p:nvPicPr>
          <p:cNvPr id="990" name="Shape 9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785" y="1128712"/>
            <a:ext cx="4343400" cy="3221036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Shape 991"/>
          <p:cNvSpPr txBox="1"/>
          <p:nvPr/>
        </p:nvSpPr>
        <p:spPr>
          <a:xfrm>
            <a:off x="313985" y="5091115"/>
            <a:ext cx="6016624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Data rate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increase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of 50 kbps or increase of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600 feet reach achieved 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Programmable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overhead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ADSL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	32 kbps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ADSL2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	4-32 kbps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Higher coding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gain from </a:t>
            </a: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Reed-Solomon</a:t>
            </a:r>
            <a:r>
              <a:rPr lang="en-US" sz="2000" dirty="0">
                <a:solidFill>
                  <a:srgbClr val="80008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RS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 </a:t>
            </a: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code</a:t>
            </a:r>
          </a:p>
        </p:txBody>
      </p:sp>
      <p:cxnSp>
        <p:nvCxnSpPr>
          <p:cNvPr id="992" name="Shape 992"/>
          <p:cNvCxnSpPr/>
          <p:nvPr/>
        </p:nvCxnSpPr>
        <p:spPr>
          <a:xfrm>
            <a:off x="313985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93" name="Shape 993"/>
          <p:cNvSpPr txBox="1"/>
          <p:nvPr/>
        </p:nvSpPr>
        <p:spPr>
          <a:xfrm>
            <a:off x="313988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2785" y="769701"/>
            <a:ext cx="5755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In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ADSL2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modulation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framing layers </a:t>
            </a:r>
            <a:r>
              <a:rPr lang="en-US" sz="1800" dirty="0">
                <a:latin typeface="Candara" panose="020E0502030303020204" pitchFamily="34" charset="0"/>
              </a:rPr>
              <a:t>are </a:t>
            </a:r>
            <a:r>
              <a:rPr lang="en-US" sz="1800" b="1" dirty="0">
                <a:latin typeface="Candara" panose="020E0502030303020204" pitchFamily="34" charset="0"/>
              </a:rPr>
              <a:t>decoupled</a:t>
            </a:r>
            <a:r>
              <a:rPr lang="en-US" sz="1800" dirty="0">
                <a:latin typeface="Candara" panose="020E0502030303020204" pitchFamily="34" charset="0"/>
              </a:rPr>
              <a:t>, which enables the </a:t>
            </a:r>
            <a:r>
              <a:rPr lang="en-US" sz="1800" b="1" dirty="0">
                <a:latin typeface="Candara" panose="020E0502030303020204" pitchFamily="34" charset="0"/>
              </a:rPr>
              <a:t>transmission data rate </a:t>
            </a:r>
            <a:r>
              <a:rPr lang="en-US" sz="1800" dirty="0">
                <a:latin typeface="Candara" panose="020E0502030303020204" pitchFamily="34" charset="0"/>
              </a:rPr>
              <a:t>to be </a:t>
            </a:r>
            <a:r>
              <a:rPr lang="en-US" sz="1800" b="1" dirty="0" smtClean="0">
                <a:latin typeface="Candara" panose="020E0502030303020204" pitchFamily="34" charset="0"/>
              </a:rPr>
              <a:t>changed without </a:t>
            </a:r>
            <a:r>
              <a:rPr lang="en-US" sz="1800" dirty="0">
                <a:latin typeface="Candara" panose="020E0502030303020204" pitchFamily="34" charset="0"/>
              </a:rPr>
              <a:t>affecting the </a:t>
            </a:r>
            <a:r>
              <a:rPr lang="en-US" sz="1800" b="1" dirty="0">
                <a:latin typeface="Candara" panose="020E0502030303020204" pitchFamily="34" charset="0"/>
              </a:rPr>
              <a:t>framing layer</a:t>
            </a:r>
            <a:r>
              <a:rPr lang="en-US" sz="1800" dirty="0">
                <a:latin typeface="Candara" panose="020E0502030303020204" pitchFamily="34" charset="0"/>
              </a:rPr>
              <a:t>. Thus,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data rate </a:t>
            </a:r>
            <a:r>
              <a:rPr lang="en-US" sz="1800" dirty="0">
                <a:latin typeface="Candara" panose="020E0502030303020204" pitchFamily="34" charset="0"/>
              </a:rPr>
              <a:t>is changed </a:t>
            </a:r>
            <a:r>
              <a:rPr lang="en-US" sz="1800" b="1" dirty="0">
                <a:latin typeface="Candara" panose="020E0502030303020204" pitchFamily="34" charset="0"/>
              </a:rPr>
              <a:t>dynamically</a:t>
            </a:r>
            <a:r>
              <a:rPr lang="en-US" sz="1800" dirty="0">
                <a:latin typeface="Candara" panose="020E0502030303020204" pitchFamily="34" charset="0"/>
              </a:rPr>
              <a:t> based on the extent </a:t>
            </a:r>
            <a:r>
              <a:rPr lang="en-US" sz="1800" dirty="0" smtClean="0">
                <a:latin typeface="Candara" panose="020E0502030303020204" pitchFamily="34" charset="0"/>
              </a:rPr>
              <a:t>of external disturbing </a:t>
            </a:r>
            <a:r>
              <a:rPr lang="en-US" sz="1800" dirty="0">
                <a:latin typeface="Candara" panose="020E0502030303020204" pitchFamily="34" charset="0"/>
              </a:rPr>
              <a:t>effects of </a:t>
            </a:r>
            <a:r>
              <a:rPr lang="en-US" sz="1800" b="1" dirty="0">
                <a:latin typeface="Candara" panose="020E0502030303020204" pitchFamily="34" charset="0"/>
              </a:rPr>
              <a:t>crosstalk</a:t>
            </a:r>
            <a:r>
              <a:rPr lang="en-US" sz="1800" dirty="0">
                <a:latin typeface="Candara" panose="020E0502030303020204" pitchFamily="34" charset="0"/>
              </a:rPr>
              <a:t> and other parameters such as </a:t>
            </a:r>
            <a:r>
              <a:rPr lang="en-US" sz="1800" b="1" dirty="0">
                <a:latin typeface="Candara" panose="020E0502030303020204" pitchFamily="34" charset="0"/>
              </a:rPr>
              <a:t>radio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latin typeface="Candara" panose="020E0502030303020204" pitchFamily="34" charset="0"/>
              </a:rPr>
              <a:t>temperature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>
                <a:latin typeface="Candara" panose="020E0502030303020204" pitchFamily="34" charset="0"/>
              </a:rPr>
              <a:t>water</a:t>
            </a:r>
            <a:r>
              <a:rPr lang="en-US" sz="1800" dirty="0">
                <a:latin typeface="Candara" panose="020E0502030303020204" pitchFamily="34" charset="0"/>
              </a:rPr>
              <a:t> in the binder.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1" name="Shape 1001"/>
          <p:cNvCxnSpPr/>
          <p:nvPr/>
        </p:nvCxnSpPr>
        <p:spPr>
          <a:xfrm>
            <a:off x="259556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2" name="Shape 1002"/>
          <p:cNvSpPr txBox="1"/>
          <p:nvPr/>
        </p:nvSpPr>
        <p:spPr>
          <a:xfrm>
            <a:off x="-350044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003" name="Shape 1003"/>
          <p:cNvSpPr txBox="1"/>
          <p:nvPr/>
        </p:nvSpPr>
        <p:spPr>
          <a:xfrm>
            <a:off x="2837659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004" name="Shape 1004"/>
          <p:cNvSpPr txBox="1">
            <a:spLocks noGrp="1"/>
          </p:cNvSpPr>
          <p:nvPr>
            <p:ph type="title"/>
          </p:nvPr>
        </p:nvSpPr>
        <p:spPr>
          <a:xfrm>
            <a:off x="183356" y="2905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ADSL2 Power Enhancement</a:t>
            </a:r>
          </a:p>
        </p:txBody>
      </p:sp>
      <p:pic>
        <p:nvPicPr>
          <p:cNvPr id="1005" name="Shape 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56" y="976312"/>
            <a:ext cx="4524374" cy="353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Shape 1006"/>
          <p:cNvSpPr txBox="1"/>
          <p:nvPr/>
        </p:nvSpPr>
        <p:spPr>
          <a:xfrm>
            <a:off x="183356" y="5243512"/>
            <a:ext cx="4610100" cy="1881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Savings in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ATU-C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ATU-R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L0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</a:rPr>
              <a:t>	Full power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L2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</a:rPr>
              <a:t>	Normal power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L3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</a:rPr>
              <a:t>	Sleep mode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(user not on line)  </a:t>
            </a:r>
          </a:p>
        </p:txBody>
      </p:sp>
      <p:cxnSp>
        <p:nvCxnSpPr>
          <p:cNvPr id="1007" name="Shape 1007"/>
          <p:cNvCxnSpPr/>
          <p:nvPr/>
        </p:nvCxnSpPr>
        <p:spPr>
          <a:xfrm>
            <a:off x="18335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8" name="Shape 1008"/>
          <p:cNvSpPr txBox="1"/>
          <p:nvPr/>
        </p:nvSpPr>
        <p:spPr>
          <a:xfrm>
            <a:off x="183359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8356" y="976312"/>
            <a:ext cx="58454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Power saving is accomplished by the ADSL modems operating at three </a:t>
            </a:r>
            <a:r>
              <a:rPr lang="en-US" sz="1800" dirty="0" smtClean="0">
                <a:latin typeface="Candara" panose="020E0502030303020204" pitchFamily="34" charset="0"/>
              </a:rPr>
              <a:t>levels — </a:t>
            </a:r>
            <a:r>
              <a:rPr lang="en-US" sz="1800" b="1" dirty="0" smtClean="0">
                <a:latin typeface="Candara" panose="020E0502030303020204" pitchFamily="34" charset="0"/>
              </a:rPr>
              <a:t>very </a:t>
            </a:r>
            <a:r>
              <a:rPr lang="en-US" sz="1800" b="1" dirty="0">
                <a:latin typeface="Candara" panose="020E0502030303020204" pitchFamily="34" charset="0"/>
              </a:rPr>
              <a:t>low-power </a:t>
            </a:r>
            <a:r>
              <a:rPr lang="en-US" sz="18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sleep mode </a:t>
            </a:r>
            <a:r>
              <a:rPr lang="en-US" sz="1800" dirty="0">
                <a:latin typeface="Candara" panose="020E0502030303020204" pitchFamily="34" charset="0"/>
              </a:rPr>
              <a:t>when there is no data transmission, </a:t>
            </a:r>
            <a:r>
              <a:rPr lang="en-US" sz="1800" dirty="0">
                <a:solidFill>
                  <a:srgbClr val="C00000"/>
                </a:solidFill>
                <a:latin typeface="Candara" panose="020E0502030303020204" pitchFamily="34" charset="0"/>
              </a:rPr>
              <a:t>medium-power mode </a:t>
            </a:r>
            <a:r>
              <a:rPr lang="en-US" sz="1800" dirty="0">
                <a:latin typeface="Candara" panose="020E0502030303020204" pitchFamily="34" charset="0"/>
              </a:rPr>
              <a:t>when Internet traffic in the access </a:t>
            </a:r>
            <a:r>
              <a:rPr lang="en-US" sz="1800" dirty="0" smtClean="0">
                <a:latin typeface="Candara" panose="020E0502030303020204" pitchFamily="34" charset="0"/>
              </a:rPr>
              <a:t>network </a:t>
            </a:r>
            <a:r>
              <a:rPr lang="en-US" sz="1800" dirty="0">
                <a:latin typeface="Candara" panose="020E0502030303020204" pitchFamily="34" charset="0"/>
              </a:rPr>
              <a:t>is normal; and </a:t>
            </a:r>
            <a:r>
              <a:rPr lang="en-US" sz="1800" dirty="0">
                <a:solidFill>
                  <a:srgbClr val="C00000"/>
                </a:solidFill>
                <a:latin typeface="Candara" panose="020E0502030303020204" pitchFamily="34" charset="0"/>
              </a:rPr>
              <a:t>high-power mode </a:t>
            </a:r>
            <a:r>
              <a:rPr lang="en-US" sz="1800" dirty="0">
                <a:latin typeface="Candara" panose="020E0502030303020204" pitchFamily="34" charset="0"/>
              </a:rPr>
              <a:t>when traffic is heavy such as large file transfer.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6" name="Shape 1016"/>
          <p:cNvCxnSpPr/>
          <p:nvPr/>
        </p:nvCxnSpPr>
        <p:spPr>
          <a:xfrm>
            <a:off x="281328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17" name="Shape 1017"/>
          <p:cNvSpPr txBox="1"/>
          <p:nvPr/>
        </p:nvSpPr>
        <p:spPr>
          <a:xfrm>
            <a:off x="-328272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205128" y="466725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Seamless Rate Adaptation</a:t>
            </a:r>
          </a:p>
        </p:txBody>
      </p:sp>
      <p:sp>
        <p:nvSpPr>
          <p:cNvPr id="1020" name="Shape 1020"/>
          <p:cNvSpPr txBox="1"/>
          <p:nvPr/>
        </p:nvSpPr>
        <p:spPr>
          <a:xfrm>
            <a:off x="205131" y="5091115"/>
            <a:ext cx="5714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Telephone cable in bundle of 25 or more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Next and </a:t>
            </a:r>
            <a:r>
              <a:rPr lang="en-US" sz="2000" dirty="0" err="1">
                <a:solidFill>
                  <a:schemeClr val="dk1"/>
                </a:solidFill>
                <a:latin typeface="Candara" panose="020E0502030303020204" pitchFamily="34" charset="0"/>
              </a:rPr>
              <a:t>Fext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can cause connection drop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SRA (Seamless Rate Adaptation) decouples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modulation and framing layers</a:t>
            </a:r>
          </a:p>
        </p:txBody>
      </p:sp>
      <p:pic>
        <p:nvPicPr>
          <p:cNvPr id="1021" name="Shape 1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31" y="1738314"/>
            <a:ext cx="5829299" cy="1047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2" name="Shape 1022"/>
          <p:cNvCxnSpPr/>
          <p:nvPr/>
        </p:nvCxnSpPr>
        <p:spPr>
          <a:xfrm>
            <a:off x="20512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3" name="Shape 1023"/>
          <p:cNvSpPr txBox="1"/>
          <p:nvPr/>
        </p:nvSpPr>
        <p:spPr>
          <a:xfrm>
            <a:off x="205131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3223" y="711399"/>
            <a:ext cx="5083347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ADSL2</a:t>
            </a:r>
            <a:r>
              <a:rPr lang="en-US" sz="1800" dirty="0">
                <a:latin typeface="Candara" panose="020E0502030303020204" pitchFamily="34" charset="0"/>
              </a:rPr>
              <a:t> provides the </a:t>
            </a:r>
            <a:r>
              <a:rPr lang="en-US" sz="1800" b="1" dirty="0">
                <a:latin typeface="Candara" panose="020E0502030303020204" pitchFamily="34" charset="0"/>
              </a:rPr>
              <a:t>ability </a:t>
            </a:r>
            <a:r>
              <a:rPr lang="en-US" sz="1800" dirty="0">
                <a:latin typeface="Candara" panose="020E0502030303020204" pitchFamily="34" charset="0"/>
              </a:rPr>
              <a:t>to </a:t>
            </a:r>
            <a:r>
              <a:rPr lang="en-US" sz="1800" b="1" dirty="0">
                <a:latin typeface="Candara" panose="020E0502030303020204" pitchFamily="34" charset="0"/>
              </a:rPr>
              <a:t>split </a:t>
            </a: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bandwidth </a:t>
            </a:r>
            <a:r>
              <a:rPr lang="en-US" sz="1800" dirty="0">
                <a:latin typeface="Candara" panose="020E0502030303020204" pitchFamily="34" charset="0"/>
              </a:rPr>
              <a:t>into </a:t>
            </a:r>
            <a:r>
              <a:rPr lang="en-US" sz="1800" b="1" dirty="0">
                <a:latin typeface="Candara" panose="020E0502030303020204" pitchFamily="34" charset="0"/>
              </a:rPr>
              <a:t>different channels </a:t>
            </a:r>
            <a:r>
              <a:rPr lang="en-US" sz="1800" dirty="0">
                <a:latin typeface="Candara" panose="020E0502030303020204" pitchFamily="34" charset="0"/>
              </a:rPr>
              <a:t>with </a:t>
            </a:r>
            <a:r>
              <a:rPr lang="en-US" sz="1800" b="1" dirty="0">
                <a:latin typeface="Candara" panose="020E0502030303020204" pitchFamily="34" charset="0"/>
              </a:rPr>
              <a:t>different link </a:t>
            </a:r>
            <a:r>
              <a:rPr lang="en-US" sz="1800" b="1" dirty="0" smtClean="0">
                <a:latin typeface="Candara" panose="020E0502030303020204" pitchFamily="34" charset="0"/>
              </a:rPr>
              <a:t>characteristics </a:t>
            </a:r>
            <a:r>
              <a:rPr lang="en-US" sz="1800" dirty="0">
                <a:latin typeface="Candara" panose="020E0502030303020204" pitchFamily="34" charset="0"/>
              </a:rPr>
              <a:t>for </a:t>
            </a:r>
            <a:r>
              <a:rPr lang="en-US" sz="1800" b="1" dirty="0">
                <a:latin typeface="Candara" panose="020E0502030303020204" pitchFamily="34" charset="0"/>
              </a:rPr>
              <a:t>different applications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ADSL2+ </a:t>
            </a:r>
            <a:r>
              <a:rPr lang="en-US" sz="1800" dirty="0" smtClean="0">
                <a:latin typeface="Candara" panose="020E0502030303020204" pitchFamily="34" charset="0"/>
              </a:rPr>
              <a:t>specifications </a:t>
            </a:r>
            <a:r>
              <a:rPr lang="en-US" sz="1800" b="1" dirty="0">
                <a:latin typeface="Candara" panose="020E0502030303020204" pitchFamily="34" charset="0"/>
              </a:rPr>
              <a:t>double </a:t>
            </a: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downstream data rate to 2.2 Mbps </a:t>
            </a:r>
            <a:r>
              <a:rPr lang="en-US" sz="1800" dirty="0">
                <a:latin typeface="Candara" panose="020E0502030303020204" pitchFamily="34" charset="0"/>
              </a:rPr>
              <a:t>by limiting </a:t>
            </a:r>
            <a:r>
              <a:rPr lang="en-US" sz="1800" dirty="0" smtClean="0">
                <a:latin typeface="Candara" panose="020E0502030303020204" pitchFamily="34" charset="0"/>
              </a:rPr>
              <a:t>the reach </a:t>
            </a:r>
            <a:r>
              <a:rPr lang="en-US" sz="1800" dirty="0">
                <a:latin typeface="Candara" panose="020E0502030303020204" pitchFamily="34" charset="0"/>
              </a:rPr>
              <a:t>to under 5,000 meters.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As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VDSL</a:t>
            </a:r>
            <a:r>
              <a:rPr lang="en-US" sz="1800" dirty="0">
                <a:latin typeface="Candara" panose="020E0502030303020204" pitchFamily="34" charset="0"/>
              </a:rPr>
              <a:t> does not completely satisfy the needs of triple play service, </a:t>
            </a:r>
            <a:r>
              <a:rPr lang="en-US" sz="1800" dirty="0" smtClean="0">
                <a:latin typeface="Candara" panose="020E0502030303020204" pitchFamily="34" charset="0"/>
              </a:rPr>
              <a:t>the Broadband </a:t>
            </a:r>
            <a:r>
              <a:rPr lang="en-US" sz="1800" dirty="0">
                <a:latin typeface="Candara" panose="020E0502030303020204" pitchFamily="34" charset="0"/>
              </a:rPr>
              <a:t>Forum has created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VDSL2+</a:t>
            </a:r>
            <a:r>
              <a:rPr lang="en-US" sz="1800" dirty="0">
                <a:latin typeface="Candara" panose="020E0502030303020204" pitchFamily="34" charset="0"/>
              </a:rPr>
              <a:t>, which is a </a:t>
            </a:r>
            <a:r>
              <a:rPr lang="en-US" sz="1800" b="1" dirty="0">
                <a:latin typeface="Candara" panose="020E0502030303020204" pitchFamily="34" charset="0"/>
              </a:rPr>
              <a:t>complex protocol</a:t>
            </a:r>
            <a:r>
              <a:rPr lang="en-US" sz="1800" dirty="0">
                <a:latin typeface="Candara" panose="020E0502030303020204" pitchFamily="34" charset="0"/>
              </a:rPr>
              <a:t> and incorporates </a:t>
            </a:r>
            <a:r>
              <a:rPr lang="en-US" sz="1800" b="1" dirty="0">
                <a:latin typeface="Candara" panose="020E0502030303020204" pitchFamily="34" charset="0"/>
              </a:rPr>
              <a:t>features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and </a:t>
            </a:r>
            <a:r>
              <a:rPr lang="en-US" sz="1800" b="1" dirty="0" smtClean="0">
                <a:latin typeface="Candara" panose="020E0502030303020204" pitchFamily="34" charset="0"/>
              </a:rPr>
              <a:t>characteristics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of </a:t>
            </a:r>
            <a:r>
              <a:rPr lang="en-US" sz="1800" b="1" dirty="0">
                <a:latin typeface="Candara" panose="020E0502030303020204" pitchFamily="34" charset="0"/>
              </a:rPr>
              <a:t>ADSL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latin typeface="Candara" panose="020E0502030303020204" pitchFamily="34" charset="0"/>
              </a:rPr>
              <a:t>ADSL2+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 smtClean="0">
                <a:latin typeface="Candara" panose="020E0502030303020204" pitchFamily="34" charset="0"/>
              </a:rPr>
              <a:t>VDSL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protocols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hape 1031"/>
          <p:cNvCxnSpPr/>
          <p:nvPr/>
        </p:nvCxnSpPr>
        <p:spPr>
          <a:xfrm>
            <a:off x="609600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2" name="Shape 1032"/>
          <p:cNvSpPr txBox="1"/>
          <p:nvPr/>
        </p:nvSpPr>
        <p:spPr>
          <a:xfrm>
            <a:off x="0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033" name="Shape 1033"/>
          <p:cNvSpPr txBox="1"/>
          <p:nvPr/>
        </p:nvSpPr>
        <p:spPr>
          <a:xfrm>
            <a:off x="3187703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034" name="Shape 1034"/>
          <p:cNvSpPr txBox="1">
            <a:spLocks noGrp="1"/>
          </p:cNvSpPr>
          <p:nvPr>
            <p:ph type="title"/>
          </p:nvPr>
        </p:nvSpPr>
        <p:spPr>
          <a:xfrm>
            <a:off x="9525" y="427037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Bonding for Higher Data Rates</a:t>
            </a:r>
          </a:p>
        </p:txBody>
      </p:sp>
      <p:pic>
        <p:nvPicPr>
          <p:cNvPr id="1035" name="Shape 10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3" y="1128715"/>
            <a:ext cx="3781425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Shape 1036"/>
          <p:cNvSpPr txBox="1"/>
          <p:nvPr/>
        </p:nvSpPr>
        <p:spPr>
          <a:xfrm>
            <a:off x="517524" y="5102225"/>
            <a:ext cx="8698193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Bonds two or more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UTP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using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ATM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IMA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Inverse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Multiplexing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ATM)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New sublayer between PHY and ATM</a:t>
            </a:r>
          </a:p>
        </p:txBody>
      </p:sp>
      <p:cxnSp>
        <p:nvCxnSpPr>
          <p:cNvPr id="1037" name="Shape 1037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8" name="Shape 1038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6" name="Shape 1046"/>
          <p:cNvCxnSpPr/>
          <p:nvPr/>
        </p:nvCxnSpPr>
        <p:spPr>
          <a:xfrm>
            <a:off x="609600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7" name="Shape 1047"/>
          <p:cNvSpPr txBox="1"/>
          <p:nvPr/>
        </p:nvSpPr>
        <p:spPr>
          <a:xfrm>
            <a:off x="0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048" name="Shape 1048"/>
          <p:cNvSpPr txBox="1"/>
          <p:nvPr/>
        </p:nvSpPr>
        <p:spPr>
          <a:xfrm>
            <a:off x="3187703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049" name="Shape 1049"/>
          <p:cNvSpPr txBox="1">
            <a:spLocks noGrp="1"/>
          </p:cNvSpPr>
          <p:nvPr>
            <p:ph type="title"/>
          </p:nvPr>
        </p:nvSpPr>
        <p:spPr>
          <a:xfrm>
            <a:off x="0" y="366712"/>
            <a:ext cx="68580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Other</a:t>
            </a:r>
            <a:r>
              <a:rPr lang="en-US" sz="3200" b="1" dirty="0">
                <a:solidFill>
                  <a:schemeClr val="dk2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ADSL2</a:t>
            </a:r>
            <a:r>
              <a:rPr lang="en-US" sz="3200" b="1" dirty="0">
                <a:solidFill>
                  <a:schemeClr val="dk2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Enhancements</a:t>
            </a:r>
          </a:p>
        </p:txBody>
      </p:sp>
      <p:sp>
        <p:nvSpPr>
          <p:cNvPr id="1050" name="Shape 1050"/>
          <p:cNvSpPr txBox="1"/>
          <p:nvPr/>
        </p:nvSpPr>
        <p:spPr>
          <a:xfrm>
            <a:off x="533403" y="976315"/>
            <a:ext cx="6019799" cy="3505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Diagnostics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by use of enhanced transreceivers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Line noise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Loop attenuation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SNR (Signal-to-Noise ratio)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Improved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interoperability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due to initialization of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state machine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Fast startup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Transmission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ADSL data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in 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voice bandwidth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Ethernet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over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ADSL2</a:t>
            </a:r>
          </a:p>
        </p:txBody>
      </p:sp>
      <p:cxnSp>
        <p:nvCxnSpPr>
          <p:cNvPr id="1051" name="Shape 1051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52" name="Shape 1052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0" name="Shape 1060"/>
          <p:cNvCxnSpPr/>
          <p:nvPr/>
        </p:nvCxnSpPr>
        <p:spPr>
          <a:xfrm>
            <a:off x="609600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1" name="Shape 1061"/>
          <p:cNvSpPr txBox="1"/>
          <p:nvPr/>
        </p:nvSpPr>
        <p:spPr>
          <a:xfrm>
            <a:off x="0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3187703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063" name="Shape 1063"/>
          <p:cNvSpPr txBox="1">
            <a:spLocks noGrp="1"/>
          </p:cNvSpPr>
          <p:nvPr>
            <p:ph type="title"/>
          </p:nvPr>
        </p:nvSpPr>
        <p:spPr>
          <a:xfrm>
            <a:off x="0" y="2905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Basic ADSL Management Model</a:t>
            </a:r>
          </a:p>
        </p:txBody>
      </p:sp>
      <p:pic>
        <p:nvPicPr>
          <p:cNvPr id="1064" name="Shape 10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3" y="1281115"/>
            <a:ext cx="55276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Shape 1065"/>
          <p:cNvSpPr txBox="1"/>
          <p:nvPr/>
        </p:nvSpPr>
        <p:spPr>
          <a:xfrm>
            <a:off x="533400" y="5014912"/>
            <a:ext cx="5867400" cy="2464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Supports a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simple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fixed channel</a:t>
            </a:r>
          </a:p>
          <a:p>
            <a:pPr marL="457200" lvl="1"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Fast channel</a:t>
            </a:r>
          </a:p>
          <a:p>
            <a:pPr marL="457200" lvl="1"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Interleaved channel or</a:t>
            </a:r>
          </a:p>
          <a:p>
            <a:pPr marL="457200" lvl="1"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Both</a:t>
            </a:r>
          </a:p>
        </p:txBody>
      </p:sp>
      <p:cxnSp>
        <p:nvCxnSpPr>
          <p:cNvPr id="1066" name="Shape 1066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7" name="Shape 1067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Shape 131"/>
          <p:cNvCxnSpPr/>
          <p:nvPr/>
        </p:nvCxnSpPr>
        <p:spPr>
          <a:xfrm>
            <a:off x="470949" y="4633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" name="Shape 132"/>
          <p:cNvSpPr txBox="1"/>
          <p:nvPr/>
        </p:nvSpPr>
        <p:spPr>
          <a:xfrm>
            <a:off x="-138651" y="4633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149" y="1828800"/>
            <a:ext cx="6324600" cy="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95106" y="466358"/>
            <a:ext cx="5829299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Comparative Speeds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39474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7" name="Shape 137"/>
          <p:cNvSpPr txBox="1"/>
          <p:nvPr/>
        </p:nvSpPr>
        <p:spPr>
          <a:xfrm>
            <a:off x="394752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-138651" y="1357312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Table13.1  Comparative Data Transmission Speeds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2072" y="811161"/>
            <a:ext cx="4958862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The broadband cable access system with the CM can process data at a much faster rate than a </a:t>
            </a:r>
            <a:r>
              <a:rPr lang="en-US" sz="1600" dirty="0" smtClean="0">
                <a:latin typeface="Candara" panose="020E0502030303020204" pitchFamily="34" charset="0"/>
              </a:rPr>
              <a:t>conventional </a:t>
            </a:r>
            <a:r>
              <a:rPr lang="en-US" sz="1600" dirty="0">
                <a:latin typeface="Candara" panose="020E0502030303020204" pitchFamily="34" charset="0"/>
              </a:rPr>
              <a:t>telephone modem or integrated services digital network (ISDN</a:t>
            </a:r>
            <a:r>
              <a:rPr lang="en-US" sz="1600" dirty="0" smtClean="0">
                <a:latin typeface="Candara" panose="020E0502030303020204" pitchFamily="34" charset="0"/>
              </a:rPr>
              <a:t>).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A typical comparative </a:t>
            </a:r>
            <a:r>
              <a:rPr lang="en-US" sz="1600" dirty="0" smtClean="0">
                <a:latin typeface="Candara" panose="020E0502030303020204" pitchFamily="34" charset="0"/>
              </a:rPr>
              <a:t>data transmission </a:t>
            </a:r>
            <a:r>
              <a:rPr lang="en-US" sz="1600" dirty="0">
                <a:latin typeface="Candara" panose="020E0502030303020204" pitchFamily="34" charset="0"/>
              </a:rPr>
              <a:t>rate to transmit a single 500 kilobyte message is shown in Table 13.1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HFC </a:t>
            </a: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technology </a:t>
            </a:r>
            <a:r>
              <a:rPr lang="en-US" sz="1600" dirty="0">
                <a:latin typeface="Candara" panose="020E0502030303020204" pitchFamily="34" charset="0"/>
              </a:rPr>
              <a:t>is based on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ndara" panose="020E0502030303020204" pitchFamily="34" charset="0"/>
              </a:rPr>
              <a:t>HFC </a:t>
            </a:r>
            <a:r>
              <a:rPr lang="en-US" sz="1600" dirty="0">
                <a:latin typeface="Candara" panose="020E0502030303020204" pitchFamily="34" charset="0"/>
              </a:rPr>
              <a:t>transmission medium and mode;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ndara" panose="020E0502030303020204" pitchFamily="34" charset="0"/>
              </a:rPr>
              <a:t>CM </a:t>
            </a:r>
            <a:r>
              <a:rPr lang="en-US" sz="1600" dirty="0">
                <a:latin typeface="Candara" panose="020E0502030303020204" pitchFamily="34" charset="0"/>
              </a:rPr>
              <a:t>at customer premises;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ndara" panose="020E0502030303020204" pitchFamily="34" charset="0"/>
              </a:rPr>
              <a:t>cable modem </a:t>
            </a:r>
            <a:r>
              <a:rPr lang="en-US" sz="1600" dirty="0">
                <a:latin typeface="Candara" panose="020E0502030303020204" pitchFamily="34" charset="0"/>
              </a:rPr>
              <a:t>termination system (CMTS) at the head end; and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ndara" panose="020E0502030303020204" pitchFamily="34" charset="0"/>
              </a:rPr>
              <a:t>radio-frequency </a:t>
            </a:r>
            <a:r>
              <a:rPr lang="en-US" sz="1600" dirty="0">
                <a:latin typeface="Candara" panose="020E0502030303020204" pitchFamily="34" charset="0"/>
              </a:rPr>
              <a:t>spread-spectrum technique </a:t>
            </a:r>
            <a:r>
              <a:rPr lang="en-US" sz="1600" dirty="0" smtClean="0">
                <a:latin typeface="Candara" panose="020E0502030303020204" pitchFamily="34" charset="0"/>
              </a:rPr>
              <a:t>to carry </a:t>
            </a:r>
            <a:r>
              <a:rPr lang="en-US" sz="1600" dirty="0">
                <a:latin typeface="Candara" panose="020E0502030303020204" pitchFamily="34" charset="0"/>
              </a:rPr>
              <a:t>multiple signals over HFC to handle multimedia services of telephony (voice), television (video</a:t>
            </a:r>
            <a:r>
              <a:rPr lang="en-US" sz="1600" dirty="0" smtClean="0">
                <a:latin typeface="Candara" panose="020E0502030303020204" pitchFamily="34" charset="0"/>
              </a:rPr>
              <a:t>), and </a:t>
            </a:r>
            <a:r>
              <a:rPr lang="en-US" sz="1600" dirty="0">
                <a:latin typeface="Candara" panose="020E0502030303020204" pitchFamily="34" charset="0"/>
              </a:rPr>
              <a:t>computer communication (data</a:t>
            </a:r>
            <a:r>
              <a:rPr lang="en-US" sz="1600" dirty="0" smtClean="0">
                <a:latin typeface="Candara" panose="020E0502030303020204" pitchFamily="34" charset="0"/>
              </a:rPr>
              <a:t>).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ar-SA" sz="16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718" y="152243"/>
            <a:ext cx="3708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HFC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Hybrid Fiber Coaxial</a:t>
            </a:r>
            <a:r>
              <a:rPr lang="en-US" dirty="0">
                <a:latin typeface="Candara" panose="020E0502030303020204" pitchFamily="34" charset="0"/>
              </a:rPr>
              <a:t>)/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cable modem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CM)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442453" y="6061583"/>
            <a:ext cx="99699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The fiber node is connected to households via a multipoint coaxial cable. </a:t>
            </a:r>
            <a:r>
              <a:rPr lang="en-US" sz="1800" dirty="0" smtClean="0">
                <a:latin typeface="Candara" panose="020E0502030303020204" pitchFamily="34" charset="0"/>
              </a:rPr>
              <a:t>As signals </a:t>
            </a:r>
            <a:r>
              <a:rPr lang="en-US" sz="1800" dirty="0">
                <a:latin typeface="Candara" panose="020E0502030303020204" pitchFamily="34" charset="0"/>
              </a:rPr>
              <a:t>arc attenuated and dispersed (with frequency), there are amplifiers inserted in the coaxial </a:t>
            </a:r>
            <a:r>
              <a:rPr lang="en-US" sz="1800" dirty="0" smtClean="0">
                <a:latin typeface="Candara" panose="020E0502030303020204" pitchFamily="34" charset="0"/>
              </a:rPr>
              <a:t>cables. Since </a:t>
            </a:r>
            <a:r>
              <a:rPr lang="en-US" sz="1800" dirty="0">
                <a:latin typeface="Candara" panose="020E0502030303020204" pitchFamily="34" charset="0"/>
              </a:rPr>
              <a:t>the coaxial cable supports traffic in both directions, </a:t>
            </a:r>
            <a:r>
              <a:rPr lang="en-US" sz="1800" dirty="0" smtClean="0">
                <a:latin typeface="Candara" panose="020E0502030303020204" pitchFamily="34" charset="0"/>
              </a:rPr>
              <a:t>in contrast </a:t>
            </a:r>
            <a:r>
              <a:rPr lang="en-US" sz="1800" dirty="0">
                <a:latin typeface="Candara" panose="020E0502030303020204" pitchFamily="34" charset="0"/>
              </a:rPr>
              <a:t>to the fiber that supports </a:t>
            </a:r>
            <a:r>
              <a:rPr lang="en-US" sz="1800" dirty="0" smtClean="0">
                <a:latin typeface="Candara" panose="020E0502030303020204" pitchFamily="34" charset="0"/>
              </a:rPr>
              <a:t>one-way, the </a:t>
            </a:r>
            <a:r>
              <a:rPr lang="en-US" sz="1800" dirty="0">
                <a:latin typeface="Candara" panose="020E0502030303020204" pitchFamily="34" charset="0"/>
              </a:rPr>
              <a:t>amplifiers have to be two-way amplifiers, as shown in Figure 13.3.Amplifiers enable coaxial </a:t>
            </a:r>
            <a:r>
              <a:rPr lang="en-US" sz="1800" dirty="0" smtClean="0">
                <a:latin typeface="Candara" panose="020E0502030303020204" pitchFamily="34" charset="0"/>
              </a:rPr>
              <a:t>cable systems </a:t>
            </a:r>
            <a:r>
              <a:rPr lang="en-US" sz="1800" dirty="0">
                <a:latin typeface="Candara" panose="020E0502030303020204" pitchFamily="34" charset="0"/>
              </a:rPr>
              <a:t>to be extended to tens of miles. The last section of the HFC plant consists of the section </a:t>
            </a:r>
            <a:r>
              <a:rPr lang="en-US" sz="1800" dirty="0" smtClean="0">
                <a:latin typeface="Candara" panose="020E0502030303020204" pitchFamily="34" charset="0"/>
              </a:rPr>
              <a:t>from the </a:t>
            </a:r>
            <a:r>
              <a:rPr lang="en-US" sz="1800" dirty="0">
                <a:latin typeface="Candara" panose="020E0502030303020204" pitchFamily="34" charset="0"/>
              </a:rPr>
              <a:t>coax running along the street to the </a:t>
            </a:r>
            <a:r>
              <a:rPr lang="en-US" sz="1800" dirty="0" smtClean="0">
                <a:latin typeface="Candara" panose="020E0502030303020204" pitchFamily="34" charset="0"/>
              </a:rPr>
              <a:t>NIU in </a:t>
            </a:r>
            <a:r>
              <a:rPr lang="en-US" sz="1800" dirty="0">
                <a:latin typeface="Candara" panose="020E0502030303020204" pitchFamily="34" charset="0"/>
              </a:rPr>
              <a:t>the house, referred to as "</a:t>
            </a:r>
            <a:r>
              <a:rPr lang="en-US" sz="1800" b="1" dirty="0">
                <a:latin typeface="Candara" panose="020E0502030303020204" pitchFamily="34" charset="0"/>
              </a:rPr>
              <a:t>tap-to-TV</a:t>
            </a:r>
            <a:r>
              <a:rPr lang="en-US" sz="1800" dirty="0">
                <a:latin typeface="Candara" panose="020E0502030303020204" pitchFamily="34" charset="0"/>
              </a:rPr>
              <a:t>" in CATV.</a:t>
            </a:r>
            <a:endParaRPr lang="ar-SA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5" name="Shape 1075"/>
          <p:cNvCxnSpPr/>
          <p:nvPr/>
        </p:nvCxnSpPr>
        <p:spPr>
          <a:xfrm>
            <a:off x="609600" y="5472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76" name="Shape 1076"/>
          <p:cNvSpPr txBox="1"/>
          <p:nvPr/>
        </p:nvSpPr>
        <p:spPr>
          <a:xfrm>
            <a:off x="0" y="55483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3187703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078" name="Shape 1078"/>
          <p:cNvSpPr txBox="1">
            <a:spLocks noGrp="1"/>
          </p:cNvSpPr>
          <p:nvPr>
            <p:ph type="title"/>
          </p:nvPr>
        </p:nvSpPr>
        <p:spPr>
          <a:xfrm>
            <a:off x="0" y="366712"/>
            <a:ext cx="68580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Multichannel DSL Management</a:t>
            </a:r>
          </a:p>
        </p:txBody>
      </p:sp>
      <p:pic>
        <p:nvPicPr>
          <p:cNvPr id="1079" name="Shape 10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3" y="976315"/>
            <a:ext cx="5105399" cy="426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Shape 1080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1" name="Shape 1081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533403" y="5929315"/>
            <a:ext cx="7367013" cy="2227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Decouple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channel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parameters from line parameters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Up to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four generic channels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Flexible configuration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Many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combinations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parameters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to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manage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1398546"/>
            <a:ext cx="481888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Figure 13.29 shows the revised management model for the </a:t>
            </a:r>
            <a:r>
              <a:rPr lang="en-US" sz="1800" dirty="0" smtClean="0">
                <a:latin typeface="Candara" panose="020E0502030303020204" pitchFamily="34" charset="0"/>
              </a:rPr>
              <a:t>next generation </a:t>
            </a:r>
            <a:r>
              <a:rPr lang="en-US" sz="1800" dirty="0">
                <a:latin typeface="Candara" panose="020E0502030303020204" pitchFamily="34" charset="0"/>
              </a:rPr>
              <a:t>technologies. Bearer channel parameters are decoupled from ADSL line parameters </a:t>
            </a:r>
            <a:r>
              <a:rPr lang="en-US" sz="1800" dirty="0" smtClean="0">
                <a:latin typeface="Candara" panose="020E0502030303020204" pitchFamily="34" charset="0"/>
              </a:rPr>
              <a:t>into independent </a:t>
            </a:r>
            <a:r>
              <a:rPr lang="en-US" sz="1800" dirty="0">
                <a:latin typeface="Candara" panose="020E0502030303020204" pitchFamily="34" charset="0"/>
              </a:rPr>
              <a:t>profiles.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091" name="Shape 1091"/>
          <p:cNvSpPr txBox="1">
            <a:spLocks noGrp="1"/>
          </p:cNvSpPr>
          <p:nvPr>
            <p:ph type="title"/>
          </p:nvPr>
        </p:nvSpPr>
        <p:spPr>
          <a:xfrm>
            <a:off x="3002758" y="3406775"/>
            <a:ext cx="58292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</a:rPr>
              <a:t>Passive Optical Network</a:t>
            </a:r>
          </a:p>
        </p:txBody>
      </p:sp>
      <p:cxnSp>
        <p:nvCxnSpPr>
          <p:cNvPr id="1092" name="Shape 1092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3" name="Shape 1093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2" name="Shape 1102"/>
          <p:cNvCxnSpPr/>
          <p:nvPr/>
        </p:nvCxnSpPr>
        <p:spPr>
          <a:xfrm>
            <a:off x="433727" y="3220153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3" name="Shape 1103"/>
          <p:cNvSpPr txBox="1"/>
          <p:nvPr/>
        </p:nvSpPr>
        <p:spPr>
          <a:xfrm>
            <a:off x="-175873" y="3296353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104" name="Shape 1104"/>
          <p:cNvSpPr txBox="1"/>
          <p:nvPr/>
        </p:nvSpPr>
        <p:spPr>
          <a:xfrm>
            <a:off x="3011830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105" name="Shape 1105"/>
          <p:cNvSpPr txBox="1">
            <a:spLocks noGrp="1"/>
          </p:cNvSpPr>
          <p:nvPr>
            <p:ph type="title" idx="4294967295"/>
          </p:nvPr>
        </p:nvSpPr>
        <p:spPr>
          <a:xfrm>
            <a:off x="128930" y="366712"/>
            <a:ext cx="58292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</a:rPr>
              <a:t>Passive Optical Network</a:t>
            </a:r>
          </a:p>
        </p:txBody>
      </p:sp>
      <p:sp>
        <p:nvSpPr>
          <p:cNvPr id="1106" name="Shape 1106"/>
          <p:cNvSpPr txBox="1"/>
          <p:nvPr/>
        </p:nvSpPr>
        <p:spPr>
          <a:xfrm>
            <a:off x="357530" y="900115"/>
            <a:ext cx="5714997" cy="2702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Fiber Medium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No active elements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in 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transmission medium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800080"/>
                </a:solidFill>
                <a:latin typeface="Candara" panose="020E0502030303020204" pitchFamily="34" charset="0"/>
              </a:rPr>
              <a:t>Passive elements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in 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fiber medium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Beam splitter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– Lossy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Wavelength Division Multiplexer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(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WDM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)</a:t>
            </a:r>
          </a:p>
        </p:txBody>
      </p:sp>
      <p:cxnSp>
        <p:nvCxnSpPr>
          <p:cNvPr id="1107" name="Shape 1107"/>
          <p:cNvCxnSpPr/>
          <p:nvPr/>
        </p:nvCxnSpPr>
        <p:spPr>
          <a:xfrm>
            <a:off x="35752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08" name="Shape 1108"/>
          <p:cNvSpPr txBox="1"/>
          <p:nvPr/>
        </p:nvSpPr>
        <p:spPr>
          <a:xfrm>
            <a:off x="357530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3727" y="4096512"/>
            <a:ext cx="1068250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The third "wired"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broadband access network </a:t>
            </a:r>
            <a:r>
              <a:rPr lang="en-US" sz="1800" dirty="0">
                <a:latin typeface="Candara" panose="020E0502030303020204" pitchFamily="34" charset="0"/>
              </a:rPr>
              <a:t>that we consider is the 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passive optical network</a:t>
            </a:r>
            <a:r>
              <a:rPr lang="en-US" sz="1800" dirty="0">
                <a:latin typeface="Candara" panose="020E0502030303020204" pitchFamily="34" charset="0"/>
              </a:rPr>
              <a:t> (</a:t>
            </a:r>
            <a:r>
              <a:rPr lang="en-US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PON</a:t>
            </a:r>
            <a:r>
              <a:rPr lang="en-US" sz="1800" dirty="0">
                <a:latin typeface="Candara" panose="020E0502030303020204" pitchFamily="34" charset="0"/>
              </a:rPr>
              <a:t>).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It is not </a:t>
            </a:r>
            <a:r>
              <a:rPr lang="en-US" sz="1800" dirty="0">
                <a:latin typeface="Candara" panose="020E0502030303020204" pitchFamily="34" charset="0"/>
              </a:rPr>
              <a:t>really wired but the </a:t>
            </a:r>
            <a:r>
              <a:rPr lang="en-US" sz="1800" b="1" dirty="0">
                <a:latin typeface="Candara" panose="020E0502030303020204" pitchFamily="34" charset="0"/>
              </a:rPr>
              <a:t>copper</a:t>
            </a:r>
            <a:r>
              <a:rPr lang="en-US" sz="1800" dirty="0">
                <a:latin typeface="Candara" panose="020E0502030303020204" pitchFamily="34" charset="0"/>
              </a:rPr>
              <a:t> is </a:t>
            </a:r>
            <a:r>
              <a:rPr lang="en-US" sz="1800" b="1" dirty="0">
                <a:latin typeface="Candara" panose="020E0502030303020204" pitchFamily="34" charset="0"/>
              </a:rPr>
              <a:t>replaced</a:t>
            </a:r>
            <a:r>
              <a:rPr lang="en-US" sz="1800" dirty="0">
                <a:latin typeface="Candara" panose="020E0502030303020204" pitchFamily="34" charset="0"/>
              </a:rPr>
              <a:t> with </a:t>
            </a:r>
            <a:r>
              <a:rPr lang="en-US" sz="1800" b="1" dirty="0">
                <a:latin typeface="Candara" panose="020E0502030303020204" pitchFamily="34" charset="0"/>
              </a:rPr>
              <a:t>fiber</a:t>
            </a:r>
            <a:r>
              <a:rPr lang="en-US" sz="1800" dirty="0">
                <a:latin typeface="Candara" panose="020E0502030303020204" pitchFamily="34" charset="0"/>
              </a:rPr>
              <a:t>, although PON can also be implemented on copper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ndara" panose="020E0502030303020204" pitchFamily="34" charset="0"/>
              </a:rPr>
              <a:t>Optical access networks </a:t>
            </a:r>
            <a:r>
              <a:rPr lang="en-US" sz="1800" dirty="0">
                <a:latin typeface="Candara" panose="020E0502030303020204" pitchFamily="34" charset="0"/>
              </a:rPr>
              <a:t>use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optical fiber </a:t>
            </a:r>
            <a:r>
              <a:rPr lang="en-US" sz="1800" dirty="0" smtClean="0">
                <a:latin typeface="Candara" panose="020E0502030303020204" pitchFamily="34" charset="0"/>
              </a:rPr>
              <a:t>transmission </a:t>
            </a:r>
            <a:r>
              <a:rPr lang="en-US" sz="1800" dirty="0">
                <a:latin typeface="Candara" panose="020E0502030303020204" pitchFamily="34" charset="0"/>
              </a:rPr>
              <a:t>from the central office to the customer premises.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latin typeface="Candara" panose="020E0502030303020204" pitchFamily="34" charset="0"/>
              </a:rPr>
              <a:t>transmission path could have </a:t>
            </a:r>
            <a:r>
              <a:rPr lang="en-US" sz="1800" dirty="0">
                <a:solidFill>
                  <a:srgbClr val="800080"/>
                </a:solidFill>
                <a:latin typeface="Candara" panose="020E0502030303020204" pitchFamily="34" charset="0"/>
              </a:rPr>
              <a:t>active </a:t>
            </a:r>
            <a:r>
              <a:rPr lang="en-US" sz="1800" dirty="0" smtClean="0">
                <a:solidFill>
                  <a:srgbClr val="800080"/>
                </a:solidFill>
                <a:latin typeface="Candara" panose="020E0502030303020204" pitchFamily="34" charset="0"/>
              </a:rPr>
              <a:t>elements </a:t>
            </a:r>
            <a:r>
              <a:rPr lang="en-US" sz="1800" dirty="0" smtClean="0">
                <a:latin typeface="Candara" panose="020E0502030303020204" pitchFamily="34" charset="0"/>
              </a:rPr>
              <a:t>such </a:t>
            </a:r>
            <a:r>
              <a:rPr lang="en-US" sz="1800" dirty="0">
                <a:latin typeface="Candara" panose="020E0502030303020204" pitchFamily="34" charset="0"/>
              </a:rPr>
              <a:t>as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regenerative repeaters</a:t>
            </a:r>
            <a:r>
              <a:rPr lang="en-US" sz="1800" dirty="0">
                <a:latin typeface="Candara" panose="020E0502030303020204" pitchFamily="34" charset="0"/>
              </a:rPr>
              <a:t> or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amplifiers</a:t>
            </a:r>
            <a:r>
              <a:rPr lang="en-US" sz="1800" dirty="0" smtClean="0">
                <a:latin typeface="Candara" panose="020E0502030303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800080"/>
                </a:solidFill>
                <a:latin typeface="Candara" panose="020E0502030303020204" pitchFamily="34" charset="0"/>
              </a:rPr>
              <a:t>Passive </a:t>
            </a:r>
            <a:r>
              <a:rPr lang="en-US" sz="1800" dirty="0">
                <a:solidFill>
                  <a:srgbClr val="800080"/>
                </a:solidFill>
                <a:latin typeface="Candara" panose="020E0502030303020204" pitchFamily="34" charset="0"/>
              </a:rPr>
              <a:t>elements </a:t>
            </a:r>
            <a:r>
              <a:rPr lang="en-US" sz="1800" dirty="0">
                <a:latin typeface="Candara" panose="020E0502030303020204" pitchFamily="34" charset="0"/>
              </a:rPr>
              <a:t>such as </a:t>
            </a:r>
            <a:r>
              <a:rPr lang="en-US" sz="1800" dirty="0" smtClean="0">
                <a:latin typeface="Candara" panose="020E0502030303020204" pitchFamily="34" charset="0"/>
              </a:rPr>
              <a:t>a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beam</a:t>
            </a:r>
            <a:r>
              <a:rPr lang="en-US" sz="1800" b="1" dirty="0" smtClean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splitter</a:t>
            </a:r>
            <a:r>
              <a:rPr lang="en-US" sz="1800" dirty="0">
                <a:latin typeface="Candara" panose="020E0502030303020204" pitchFamily="34" charset="0"/>
              </a:rPr>
              <a:t> or a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wavelength division multiplexer</a:t>
            </a:r>
            <a:r>
              <a:rPr lang="en-US" sz="1800" dirty="0">
                <a:latin typeface="Candara" panose="020E0502030303020204" pitchFamily="34" charset="0"/>
              </a:rPr>
              <a:t> (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WDM</a:t>
            </a:r>
            <a:r>
              <a:rPr lang="en-US" sz="1800" dirty="0" smtClean="0">
                <a:latin typeface="Candara" panose="020E0502030303020204" pitchFamily="34" charset="0"/>
              </a:rPr>
              <a:t>).</a:t>
            </a:r>
            <a:endParaRPr lang="en-US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6" name="Shape 1116"/>
          <p:cNvCxnSpPr/>
          <p:nvPr/>
        </p:nvCxnSpPr>
        <p:spPr>
          <a:xfrm>
            <a:off x="281328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17" name="Shape 1117"/>
          <p:cNvSpPr txBox="1"/>
          <p:nvPr/>
        </p:nvSpPr>
        <p:spPr>
          <a:xfrm>
            <a:off x="-328272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119" name="Shape 1119"/>
          <p:cNvSpPr txBox="1">
            <a:spLocks noGrp="1"/>
          </p:cNvSpPr>
          <p:nvPr>
            <p:ph type="title"/>
          </p:nvPr>
        </p:nvSpPr>
        <p:spPr>
          <a:xfrm>
            <a:off x="128931" y="51967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Generic </a:t>
            </a:r>
            <a:r>
              <a:rPr lang="en-US" sz="3200" b="1" dirty="0">
                <a:solidFill>
                  <a:srgbClr val="0070C0"/>
                </a:solidFill>
              </a:rPr>
              <a:t>PON Architecture</a:t>
            </a:r>
          </a:p>
        </p:txBody>
      </p:sp>
      <p:pic>
        <p:nvPicPr>
          <p:cNvPr id="1120" name="Shape 1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528" y="1357312"/>
            <a:ext cx="563880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Shape 1121"/>
          <p:cNvSpPr txBox="1"/>
          <p:nvPr/>
        </p:nvSpPr>
        <p:spPr>
          <a:xfrm>
            <a:off x="128931" y="4938712"/>
            <a:ext cx="6325657" cy="38287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Optical Line Termination (OLT) in central office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Optical Network Unit (ONU) in customer residence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Shared or dedicated optical path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1-way and 2-way transmission using separate physical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 or optical wavelength (λ) path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Dedicated fiber (λ) vs. shared medium multiple (λ) 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3 deployment configurations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Dedicated fiber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EPON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WDM</a:t>
            </a:r>
          </a:p>
        </p:txBody>
      </p:sp>
      <p:cxnSp>
        <p:nvCxnSpPr>
          <p:cNvPr id="1122" name="Shape 1122"/>
          <p:cNvCxnSpPr/>
          <p:nvPr/>
        </p:nvCxnSpPr>
        <p:spPr>
          <a:xfrm>
            <a:off x="205128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3" name="Shape 1123"/>
          <p:cNvSpPr txBox="1"/>
          <p:nvPr/>
        </p:nvSpPr>
        <p:spPr>
          <a:xfrm>
            <a:off x="205131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8677" y="976872"/>
            <a:ext cx="457762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A </a:t>
            </a:r>
            <a:r>
              <a:rPr lang="en-US" sz="1800" b="1" dirty="0">
                <a:latin typeface="Candara" panose="020E0502030303020204" pitchFamily="34" charset="0"/>
              </a:rPr>
              <a:t>generic representation </a:t>
            </a:r>
            <a:r>
              <a:rPr lang="en-US" sz="1800" dirty="0">
                <a:latin typeface="Candara" panose="020E0502030303020204" pitchFamily="34" charset="0"/>
              </a:rPr>
              <a:t>of </a:t>
            </a:r>
            <a:r>
              <a:rPr lang="en-US" sz="1800" b="1" dirty="0">
                <a:latin typeface="Candara" panose="020E0502030303020204" pitchFamily="34" charset="0"/>
              </a:rPr>
              <a:t>PON </a:t>
            </a:r>
            <a:r>
              <a:rPr lang="en-US" sz="1800" dirty="0">
                <a:latin typeface="Candara" panose="020E0502030303020204" pitchFamily="34" charset="0"/>
              </a:rPr>
              <a:t>is shown in </a:t>
            </a:r>
            <a:r>
              <a:rPr lang="en-US" sz="1800" b="1" dirty="0">
                <a:latin typeface="Candara" panose="020E0502030303020204" pitchFamily="34" charset="0"/>
              </a:rPr>
              <a:t>Figure 13.30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It </a:t>
            </a:r>
            <a:r>
              <a:rPr lang="en-US" sz="1800" dirty="0">
                <a:latin typeface="Candara" panose="020E0502030303020204" pitchFamily="34" charset="0"/>
              </a:rPr>
              <a:t>is the </a:t>
            </a:r>
            <a:r>
              <a:rPr lang="en-US" sz="1800" b="1" dirty="0">
                <a:latin typeface="Candara" panose="020E0502030303020204" pitchFamily="34" charset="0"/>
              </a:rPr>
              <a:t>segment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between</a:t>
            </a:r>
            <a:r>
              <a:rPr lang="en-US" sz="1800" dirty="0">
                <a:latin typeface="Candara" panose="020E0502030303020204" pitchFamily="34" charset="0"/>
              </a:rPr>
              <a:t> the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optical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line termination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OLT</a:t>
            </a:r>
            <a:r>
              <a:rPr lang="en-US" sz="1800" dirty="0">
                <a:latin typeface="Candara" panose="020E0502030303020204" pitchFamily="34" charset="0"/>
              </a:rPr>
              <a:t>) that is located in the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central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office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latin typeface="Candara" panose="020E0502030303020204" pitchFamily="34" charset="0"/>
              </a:rPr>
              <a:t>CO</a:t>
            </a:r>
            <a:r>
              <a:rPr lang="en-US" sz="1800" dirty="0">
                <a:latin typeface="Candara" panose="020E0502030303020204" pitchFamily="34" charset="0"/>
              </a:rPr>
              <a:t>) and the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ONU equipment </a:t>
            </a:r>
            <a:r>
              <a:rPr lang="en-US" sz="1800" dirty="0">
                <a:latin typeface="Candara" panose="020E0502030303020204" pitchFamily="34" charset="0"/>
              </a:rPr>
              <a:t>that is located </a:t>
            </a:r>
            <a:r>
              <a:rPr lang="en-US" sz="1800" dirty="0" smtClean="0">
                <a:latin typeface="Candara" panose="020E0502030303020204" pitchFamily="34" charset="0"/>
              </a:rPr>
              <a:t>in the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customer premises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latin typeface="Candara" panose="020E0502030303020204" pitchFamily="34" charset="0"/>
              </a:rPr>
              <a:t>CPE</a:t>
            </a:r>
            <a:r>
              <a:rPr lang="en-US" sz="1800" dirty="0">
                <a:latin typeface="Candara" panose="020E0502030303020204" pitchFamily="34" charset="0"/>
              </a:rPr>
              <a:t>) or home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/>
          <p:nvPr/>
        </p:nvSpPr>
        <p:spPr>
          <a:xfrm>
            <a:off x="2859430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133" name="Shape 1133"/>
          <p:cNvSpPr txBox="1">
            <a:spLocks noGrp="1"/>
          </p:cNvSpPr>
          <p:nvPr>
            <p:ph type="title" idx="4294967295"/>
          </p:nvPr>
        </p:nvSpPr>
        <p:spPr>
          <a:xfrm>
            <a:off x="205127" y="290515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</a:rPr>
              <a:t>PON Configurations: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Dedicated Fiber</a:t>
            </a:r>
          </a:p>
        </p:txBody>
      </p:sp>
      <p:cxnSp>
        <p:nvCxnSpPr>
          <p:cNvPr id="1134" name="Shape 1134"/>
          <p:cNvCxnSpPr/>
          <p:nvPr/>
        </p:nvCxnSpPr>
        <p:spPr>
          <a:xfrm>
            <a:off x="281327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35" name="Shape 1135"/>
          <p:cNvSpPr txBox="1"/>
          <p:nvPr/>
        </p:nvSpPr>
        <p:spPr>
          <a:xfrm>
            <a:off x="-328273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1136" name="Shape 1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27" y="1535114"/>
            <a:ext cx="5661024" cy="178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Shape 1137"/>
          <p:cNvSpPr txBox="1"/>
          <p:nvPr/>
        </p:nvSpPr>
        <p:spPr>
          <a:xfrm>
            <a:off x="205127" y="5014912"/>
            <a:ext cx="5997574" cy="2030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Dedicated fiber from OLT to each ONU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ONU function similar to ONU in cable access network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One-way in each fiber / Dual wavelength fiber for 2-way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Expensive configuration </a:t>
            </a:r>
          </a:p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138" name="Shape 1138"/>
          <p:cNvCxnSpPr/>
          <p:nvPr/>
        </p:nvCxnSpPr>
        <p:spPr>
          <a:xfrm>
            <a:off x="20512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39" name="Shape 1139"/>
          <p:cNvSpPr txBox="1"/>
          <p:nvPr/>
        </p:nvSpPr>
        <p:spPr>
          <a:xfrm>
            <a:off x="205130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1143" name="Shape 1143"/>
          <p:cNvSpPr txBox="1"/>
          <p:nvPr/>
        </p:nvSpPr>
        <p:spPr>
          <a:xfrm>
            <a:off x="890930" y="3744912"/>
            <a:ext cx="442594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13.31(a)  PON Configuration (Point-to Point PON)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8025" y="1128714"/>
            <a:ext cx="5179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Candara" panose="020E0502030303020204" pitchFamily="34" charset="0"/>
              </a:rPr>
              <a:t>Figure </a:t>
            </a:r>
            <a:r>
              <a:rPr lang="en-US" sz="1800" b="1" dirty="0" smtClean="0">
                <a:latin typeface="Candara" panose="020E0502030303020204" pitchFamily="34" charset="0"/>
              </a:rPr>
              <a:t>13.31 </a:t>
            </a:r>
            <a:r>
              <a:rPr lang="en-US" sz="1800" dirty="0">
                <a:latin typeface="Candara" panose="020E0502030303020204" pitchFamily="34" charset="0"/>
              </a:rPr>
              <a:t>shows </a:t>
            </a:r>
            <a:r>
              <a:rPr lang="en-US" sz="1800" b="1" dirty="0">
                <a:latin typeface="Candara" panose="020E0502030303020204" pitchFamily="34" charset="0"/>
              </a:rPr>
              <a:t>three different schemes of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PON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Figure </a:t>
            </a:r>
            <a:r>
              <a:rPr lang="en-US" sz="1800" dirty="0">
                <a:latin typeface="Candara" panose="020E0502030303020204" pitchFamily="34" charset="0"/>
              </a:rPr>
              <a:t>13.3 1(a) shows the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configuration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where fiber </a:t>
            </a:r>
            <a:r>
              <a:rPr lang="en-US" sz="1800" dirty="0">
                <a:latin typeface="Candara" panose="020E0502030303020204" pitchFamily="34" charset="0"/>
              </a:rPr>
              <a:t>is run from an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OLT</a:t>
            </a:r>
            <a:r>
              <a:rPr lang="en-US" sz="1800" dirty="0">
                <a:latin typeface="Candara" panose="020E0502030303020204" pitchFamily="34" charset="0"/>
              </a:rPr>
              <a:t> to each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ONU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In </a:t>
            </a:r>
            <a:r>
              <a:rPr lang="en-US" sz="1800" dirty="0">
                <a:latin typeface="Candara" panose="020E0502030303020204" pitchFamily="34" charset="0"/>
              </a:rPr>
              <a:t>this case, ONU performs a similar function to the NIU as </a:t>
            </a:r>
            <a:r>
              <a:rPr lang="en-US" sz="1800" dirty="0" smtClean="0">
                <a:latin typeface="Candara" panose="020E0502030303020204" pitchFamily="34" charset="0"/>
              </a:rPr>
              <a:t>in the </a:t>
            </a:r>
            <a:r>
              <a:rPr lang="en-US" sz="1800" dirty="0">
                <a:latin typeface="Candara" panose="020E0502030303020204" pitchFamily="34" charset="0"/>
              </a:rPr>
              <a:t>cable access network.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9" name="Shape 1149"/>
          <p:cNvCxnSpPr/>
          <p:nvPr/>
        </p:nvCxnSpPr>
        <p:spPr>
          <a:xfrm>
            <a:off x="609600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0" name="Shape 1150"/>
          <p:cNvSpPr txBox="1"/>
          <p:nvPr/>
        </p:nvSpPr>
        <p:spPr>
          <a:xfrm>
            <a:off x="0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151" name="Shape 1151"/>
          <p:cNvSpPr txBox="1"/>
          <p:nvPr/>
        </p:nvSpPr>
        <p:spPr>
          <a:xfrm>
            <a:off x="3187703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152" name="Shape 1152"/>
          <p:cNvSpPr txBox="1">
            <a:spLocks noGrp="1"/>
          </p:cNvSpPr>
          <p:nvPr>
            <p:ph type="title" idx="4294967295"/>
          </p:nvPr>
        </p:nvSpPr>
        <p:spPr>
          <a:xfrm>
            <a:off x="0" y="2905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PON Configuration</a:t>
            </a:r>
            <a:r>
              <a:rPr lang="en-US" sz="3200" b="1" dirty="0">
                <a:solidFill>
                  <a:schemeClr val="dk2"/>
                </a:solidFill>
              </a:rPr>
              <a:t>:  </a:t>
            </a:r>
            <a:r>
              <a:rPr lang="en-US" sz="3200" b="1" dirty="0">
                <a:solidFill>
                  <a:srgbClr val="00B0F0"/>
                </a:solidFill>
              </a:rPr>
              <a:t>EPON</a:t>
            </a:r>
          </a:p>
        </p:txBody>
      </p:sp>
      <p:pic>
        <p:nvPicPr>
          <p:cNvPr id="1153" name="Shape 1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509714"/>
            <a:ext cx="5661024" cy="182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Shape 1154"/>
          <p:cNvSpPr txBox="1"/>
          <p:nvPr/>
        </p:nvSpPr>
        <p:spPr>
          <a:xfrm>
            <a:off x="457203" y="5014915"/>
            <a:ext cx="61721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Shared optical fiber from OLT to power splitter / combiner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Twisted pair or Cat-x cable from splitter / combiner to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ONU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Modified Ethernet MAC protocol for EFM (Ethernet First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Mile)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Downstream TDM and upstream TDMA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MIB specified only for EPON</a:t>
            </a:r>
          </a:p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155" name="Shape 1155"/>
          <p:cNvCxnSpPr/>
          <p:nvPr/>
        </p:nvCxnSpPr>
        <p:spPr>
          <a:xfrm>
            <a:off x="67665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6" name="Shape 1156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1160" name="Shape 1160"/>
          <p:cNvSpPr txBox="1"/>
          <p:nvPr/>
        </p:nvSpPr>
        <p:spPr>
          <a:xfrm>
            <a:off x="1752603" y="3643312"/>
            <a:ext cx="333692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13.31(b)  PON Configuration (EPON)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3" y="884236"/>
            <a:ext cx="5134706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50000"/>
              </a:lnSpc>
              <a:defRPr sz="1800" b="1">
                <a:latin typeface="Candara" panose="020E0502030303020204" pitchFamily="34" charset="0"/>
              </a:defRPr>
            </a:lvl1pPr>
          </a:lstStyle>
          <a:p>
            <a:r>
              <a:rPr lang="en-US" b="0" dirty="0"/>
              <a:t>In Figure 13.31(b), the </a:t>
            </a:r>
            <a:r>
              <a:rPr lang="en-US" b="0" dirty="0">
                <a:solidFill>
                  <a:srgbClr val="0070C0"/>
                </a:solidFill>
              </a:rPr>
              <a:t>ONU</a:t>
            </a:r>
            <a:r>
              <a:rPr lang="en-US" b="0" dirty="0"/>
              <a:t> is a </a:t>
            </a:r>
            <a:r>
              <a:rPr lang="en-US" b="0" dirty="0">
                <a:solidFill>
                  <a:srgbClr val="800080"/>
                </a:solidFill>
              </a:rPr>
              <a:t>passive optical power </a:t>
            </a:r>
            <a:r>
              <a:rPr lang="en-US" b="0" dirty="0" smtClean="0">
                <a:solidFill>
                  <a:srgbClr val="800080"/>
                </a:solidFill>
              </a:rPr>
              <a:t>splitter-combiner</a:t>
            </a:r>
            <a:r>
              <a:rPr lang="en-US" b="0" dirty="0" smtClean="0"/>
              <a:t>, which </a:t>
            </a:r>
            <a:r>
              <a:rPr lang="en-US" b="0" dirty="0"/>
              <a:t>distributes the signal to multiple homes. </a:t>
            </a:r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dirty="0"/>
              <a:t>link </a:t>
            </a:r>
            <a:r>
              <a:rPr lang="en-US" b="0" dirty="0"/>
              <a:t>between </a:t>
            </a:r>
            <a:r>
              <a:rPr lang="en-US" dirty="0"/>
              <a:t>OLT </a:t>
            </a:r>
            <a:r>
              <a:rPr lang="en-US" b="0" dirty="0"/>
              <a:t>and the </a:t>
            </a:r>
            <a:r>
              <a:rPr lang="en-US" b="0" dirty="0">
                <a:solidFill>
                  <a:srgbClr val="800080"/>
                </a:solidFill>
              </a:rPr>
              <a:t>passive optical </a:t>
            </a:r>
            <a:r>
              <a:rPr lang="en-US" b="0" dirty="0" smtClean="0">
                <a:solidFill>
                  <a:srgbClr val="800080"/>
                </a:solidFill>
              </a:rPr>
              <a:t>splitter-combiner</a:t>
            </a:r>
            <a:r>
              <a:rPr lang="en-US" b="0" dirty="0" smtClean="0"/>
              <a:t> </a:t>
            </a:r>
            <a:r>
              <a:rPr lang="en-US" b="0" dirty="0"/>
              <a:t>in this case uses </a:t>
            </a:r>
            <a:r>
              <a:rPr lang="en-US" b="0" dirty="0">
                <a:solidFill>
                  <a:srgbClr val="0070C0"/>
                </a:solidFill>
              </a:rPr>
              <a:t>Ethernet</a:t>
            </a:r>
            <a:r>
              <a:rPr lang="en-US" b="0" dirty="0"/>
              <a:t> or </a:t>
            </a:r>
            <a:r>
              <a:rPr lang="en-US" b="0" dirty="0">
                <a:solidFill>
                  <a:srgbClr val="0070C0"/>
                </a:solidFill>
              </a:rPr>
              <a:t>ATM</a:t>
            </a:r>
            <a:r>
              <a:rPr lang="en-US" b="0" dirty="0"/>
              <a:t> </a:t>
            </a:r>
            <a:r>
              <a:rPr lang="en-US" b="0" dirty="0">
                <a:solidFill>
                  <a:srgbClr val="0070C0"/>
                </a:solidFill>
              </a:rPr>
              <a:t>protocol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The </a:t>
            </a:r>
            <a:r>
              <a:rPr lang="en-US" dirty="0" smtClean="0">
                <a:solidFill>
                  <a:srgbClr val="0070C0"/>
                </a:solidFill>
              </a:rPr>
              <a:t>Ethernet PON </a:t>
            </a:r>
            <a:r>
              <a:rPr lang="en-US" b="0" dirty="0"/>
              <a:t>is called </a:t>
            </a:r>
            <a:r>
              <a:rPr lang="en-US" sz="2000" dirty="0">
                <a:solidFill>
                  <a:srgbClr val="00B0F0"/>
                </a:solidFill>
              </a:rPr>
              <a:t>EPON</a:t>
            </a:r>
            <a:r>
              <a:rPr lang="en-US" b="0" dirty="0"/>
              <a:t>. </a:t>
            </a:r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dirty="0"/>
              <a:t>optical signal</a:t>
            </a:r>
            <a:r>
              <a:rPr lang="en-US" b="0" dirty="0"/>
              <a:t> between </a:t>
            </a:r>
            <a:r>
              <a:rPr lang="en-US" dirty="0"/>
              <a:t>ONU</a:t>
            </a:r>
            <a:r>
              <a:rPr lang="en-US" b="0" dirty="0"/>
              <a:t> and </a:t>
            </a:r>
            <a:r>
              <a:rPr lang="en-US" dirty="0"/>
              <a:t>OLT</a:t>
            </a:r>
            <a:r>
              <a:rPr lang="en-US" b="0" dirty="0"/>
              <a:t> in Figure 13.31(a) and (b) in two </a:t>
            </a:r>
            <a:r>
              <a:rPr lang="en-US" b="0" dirty="0" smtClean="0"/>
              <a:t>directions </a:t>
            </a:r>
            <a:r>
              <a:rPr lang="en-US" b="0" dirty="0"/>
              <a:t>could be carried on two different </a:t>
            </a:r>
            <a:r>
              <a:rPr lang="en-US" dirty="0"/>
              <a:t>wavelengths </a:t>
            </a:r>
            <a:r>
              <a:rPr lang="en-US" b="0" dirty="0"/>
              <a:t>or on a </a:t>
            </a:r>
            <a:r>
              <a:rPr lang="en-US" dirty="0"/>
              <a:t>pair of fibers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6" name="Shape 1166"/>
          <p:cNvCxnSpPr/>
          <p:nvPr/>
        </p:nvCxnSpPr>
        <p:spPr>
          <a:xfrm>
            <a:off x="609600" y="4481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67" name="Shape 1167"/>
          <p:cNvSpPr txBox="1"/>
          <p:nvPr/>
        </p:nvSpPr>
        <p:spPr>
          <a:xfrm>
            <a:off x="0" y="4557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3187703" y="3048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169" name="Shape 1169"/>
          <p:cNvSpPr txBox="1">
            <a:spLocks noGrp="1"/>
          </p:cNvSpPr>
          <p:nvPr>
            <p:ph type="title" idx="4294967295"/>
          </p:nvPr>
        </p:nvSpPr>
        <p:spPr>
          <a:xfrm>
            <a:off x="0" y="290512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PON Configuration</a:t>
            </a:r>
            <a:r>
              <a:rPr lang="en-US" sz="3200" b="1" dirty="0">
                <a:solidFill>
                  <a:schemeClr val="dk2"/>
                </a:solidFill>
              </a:rPr>
              <a:t>:  </a:t>
            </a:r>
            <a:r>
              <a:rPr lang="en-US" sz="3200" b="1" dirty="0">
                <a:solidFill>
                  <a:srgbClr val="00B0F0"/>
                </a:solidFill>
              </a:rPr>
              <a:t>WPON</a:t>
            </a:r>
          </a:p>
        </p:txBody>
      </p:sp>
      <p:pic>
        <p:nvPicPr>
          <p:cNvPr id="1170" name="Shape 1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96971"/>
            <a:ext cx="5661024" cy="182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Shape 1171"/>
          <p:cNvSpPr txBox="1"/>
          <p:nvPr/>
        </p:nvSpPr>
        <p:spPr>
          <a:xfrm>
            <a:off x="533403" y="5014915"/>
            <a:ext cx="4784725" cy="1463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Shared single fiber from OLT to WDM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endParaRPr lang="en-US" sz="18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Multiple (λ), one to each ONU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endParaRPr lang="en-US" sz="18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DWDM (Dense WDM) special case of WDM</a:t>
            </a:r>
          </a:p>
        </p:txBody>
      </p:sp>
      <p:cxnSp>
        <p:nvCxnSpPr>
          <p:cNvPr id="1172" name="Shape 1172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3" name="Shape 1173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1177" name="Shape 1177"/>
          <p:cNvSpPr txBox="1"/>
          <p:nvPr/>
        </p:nvSpPr>
        <p:spPr>
          <a:xfrm>
            <a:off x="368303" y="3122362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13.31(c)  PON Configuration (WPON)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290512"/>
            <a:ext cx="4853353" cy="835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Candara" panose="020E0502030303020204" pitchFamily="34" charset="0"/>
              </a:rPr>
              <a:t>Figure 13.31(c) </a:t>
            </a:r>
            <a:r>
              <a:rPr lang="en-US" sz="1800" dirty="0">
                <a:latin typeface="Candara" panose="020E0502030303020204" pitchFamily="34" charset="0"/>
              </a:rPr>
              <a:t>shows </a:t>
            </a: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 smtClean="0">
                <a:latin typeface="Candara" panose="020E0502030303020204" pitchFamily="34" charset="0"/>
              </a:rPr>
              <a:t>configuration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where individual </a:t>
            </a:r>
            <a:r>
              <a:rPr lang="en-US" sz="1800" b="1" dirty="0">
                <a:latin typeface="Candara" panose="020E0502030303020204" pitchFamily="34" charset="0"/>
              </a:rPr>
              <a:t>homes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are </a:t>
            </a:r>
            <a:r>
              <a:rPr lang="en-US" sz="1800" dirty="0">
                <a:latin typeface="Candara" panose="020E0502030303020204" pitchFamily="34" charset="0"/>
              </a:rPr>
              <a:t>served over </a:t>
            </a:r>
            <a:r>
              <a:rPr lang="en-US" sz="1800" b="1" dirty="0">
                <a:latin typeface="Candara" panose="020E0502030303020204" pitchFamily="34" charset="0"/>
              </a:rPr>
              <a:t>different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wavelengths</a:t>
            </a:r>
            <a:r>
              <a:rPr lang="en-US" sz="1800" dirty="0">
                <a:latin typeface="Candara" panose="020E0502030303020204" pitchFamily="34" charset="0"/>
              </a:rPr>
              <a:t>. The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WDM</a:t>
            </a:r>
            <a:r>
              <a:rPr lang="en-US" sz="1800" dirty="0">
                <a:latin typeface="Candara" panose="020E0502030303020204" pitchFamily="34" charset="0"/>
              </a:rPr>
              <a:t> is the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ONU</a:t>
            </a:r>
            <a:r>
              <a:rPr lang="en-US" sz="1800" dirty="0" smtClean="0">
                <a:latin typeface="Candara" panose="020E0502030303020204" pitchFamily="34" charset="0"/>
              </a:rPr>
              <a:t> that </a:t>
            </a:r>
            <a:r>
              <a:rPr lang="en-US" sz="1800" b="1" dirty="0">
                <a:latin typeface="Candara" panose="020E0502030303020204" pitchFamily="34" charset="0"/>
              </a:rPr>
              <a:t>multiplexes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>
                <a:latin typeface="Candara" panose="020E0502030303020204" pitchFamily="34" charset="0"/>
              </a:rPr>
              <a:t>demultiplexes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signals</a:t>
            </a:r>
            <a:r>
              <a:rPr lang="en-US" sz="1800" dirty="0">
                <a:latin typeface="Candara" panose="020E0502030303020204" pitchFamily="34" charset="0"/>
              </a:rPr>
              <a:t> from and to </a:t>
            </a:r>
            <a:r>
              <a:rPr lang="en-US" sz="1800" b="1" dirty="0">
                <a:latin typeface="Candara" panose="020E0502030303020204" pitchFamily="34" charset="0"/>
              </a:rPr>
              <a:t>homes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As we noted,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different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modes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of transmission distribution are used in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PON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APON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is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ATM-based</a:t>
            </a:r>
            <a:r>
              <a:rPr lang="en-US" sz="1800" dirty="0" smtClean="0">
                <a:latin typeface="Candara" panose="020E0502030303020204" pitchFamily="34" charset="0"/>
              </a:rPr>
              <a:t>, </a:t>
            </a:r>
            <a:r>
              <a:rPr lang="en-US" sz="1800" b="1" dirty="0" smtClean="0">
                <a:solidFill>
                  <a:srgbClr val="00B0F0"/>
                </a:solidFill>
                <a:latin typeface="Candara" panose="020E0502030303020204" pitchFamily="34" charset="0"/>
              </a:rPr>
              <a:t>EPON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is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Ethernet-based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PON-GPON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is a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hybrid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that uses </a:t>
            </a:r>
            <a:r>
              <a:rPr lang="en-US" sz="1800" dirty="0">
                <a:solidFill>
                  <a:srgbClr val="00B0F0"/>
                </a:solidFill>
                <a:latin typeface="Candara" panose="020E0502030303020204" pitchFamily="34" charset="0"/>
              </a:rPr>
              <a:t>EPON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APON systems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 smtClean="0">
                <a:solidFill>
                  <a:srgbClr val="00B0F0"/>
                </a:solidFill>
                <a:latin typeface="Candara" panose="020E0502030303020204" pitchFamily="34" charset="0"/>
              </a:rPr>
              <a:t>EPON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latin typeface="Candara" panose="020E0502030303020204" pitchFamily="34" charset="0"/>
              </a:rPr>
              <a:t>network</a:t>
            </a:r>
            <a:r>
              <a:rPr lang="en-US" sz="1800" dirty="0" smtClean="0">
                <a:latin typeface="Candara" panose="020E0502030303020204" pitchFamily="34" charset="0"/>
              </a:rPr>
              <a:t> is also known as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EFM </a:t>
            </a:r>
            <a:r>
              <a:rPr lang="en-US" sz="1800" dirty="0" smtClean="0">
                <a:latin typeface="Candara" panose="020E0502030303020204" pitchFamily="34" charset="0"/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Ethernet in the First Mile</a:t>
            </a:r>
            <a:r>
              <a:rPr lang="en-US" sz="1800" dirty="0" smtClean="0">
                <a:latin typeface="Candara" panose="020E0502030303020204" pitchFamily="34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WDM PON </a:t>
            </a:r>
            <a:r>
              <a:rPr lang="en-US" sz="1800" dirty="0" smtClean="0">
                <a:latin typeface="Candara" panose="020E0502030303020204" pitchFamily="34" charset="0"/>
              </a:rPr>
              <a:t>is also termed as </a:t>
            </a:r>
            <a:r>
              <a:rPr lang="en-US" sz="1800" b="1" dirty="0" smtClean="0">
                <a:solidFill>
                  <a:srgbClr val="00B0F0"/>
                </a:solidFill>
                <a:latin typeface="Candara" panose="020E0502030303020204" pitchFamily="34" charset="0"/>
              </a:rPr>
              <a:t>WPON</a:t>
            </a:r>
            <a:r>
              <a:rPr lang="en-US" sz="1800" dirty="0" smtClean="0">
                <a:latin typeface="Candara" panose="020E0502030303020204" pitchFamily="34" charset="0"/>
              </a:rPr>
              <a:t>. </a:t>
            </a:r>
            <a:endParaRPr lang="en-US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F0"/>
                </a:solidFill>
                <a:latin typeface="Candara" panose="020E0502030303020204" pitchFamily="34" charset="0"/>
              </a:rPr>
              <a:t>EPON</a:t>
            </a:r>
            <a:r>
              <a:rPr lang="en-US" sz="1800" dirty="0">
                <a:latin typeface="Candara" panose="020E0502030303020204" pitchFamily="34" charset="0"/>
              </a:rPr>
              <a:t> transmission is done using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Ethernet packets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1800" dirty="0">
                <a:latin typeface="Candara" panose="020E0502030303020204" pitchFamily="34" charset="0"/>
              </a:rPr>
              <a:t> is </a:t>
            </a:r>
            <a:r>
              <a:rPr lang="en-US" sz="1800" b="1" dirty="0">
                <a:latin typeface="Candara" panose="020E0502030303020204" pitchFamily="34" charset="0"/>
              </a:rPr>
              <a:t>TDM broadcast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mode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is </a:t>
            </a:r>
            <a:r>
              <a:rPr lang="en-US" sz="1800" b="1" dirty="0">
                <a:latin typeface="Candara" panose="020E0502030303020204" pitchFamily="34" charset="0"/>
              </a:rPr>
              <a:t>TDMA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B0F0"/>
                </a:solidFill>
                <a:latin typeface="Candara" panose="020E0502030303020204" pitchFamily="34" charset="0"/>
              </a:rPr>
              <a:t>EPON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uses packets of </a:t>
            </a:r>
            <a:r>
              <a:rPr lang="en-US" sz="1800" dirty="0" smtClean="0">
                <a:latin typeface="Candara" panose="020E0502030303020204" pitchFamily="34" charset="0"/>
              </a:rPr>
              <a:t>variable size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TDM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TDMA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use a </a:t>
            </a:r>
            <a:r>
              <a:rPr lang="en-US" sz="1800" b="1" dirty="0">
                <a:latin typeface="Candara" panose="020E0502030303020204" pitchFamily="34" charset="0"/>
              </a:rPr>
              <a:t>fixed-window size</a:t>
            </a:r>
            <a:r>
              <a:rPr lang="en-US" sz="1800" dirty="0">
                <a:latin typeface="Candara" panose="020E0502030303020204" pitchFamily="34" charset="0"/>
              </a:rPr>
              <a:t> and hence are not suitable.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7870" y="3640333"/>
            <a:ext cx="3558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APON</a:t>
            </a:r>
            <a:r>
              <a:rPr lang="en-US" dirty="0">
                <a:latin typeface="Candara" panose="020E0502030303020204" pitchFamily="34" charset="0"/>
              </a:rPr>
              <a:t> is 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ATM-based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b="1" dirty="0">
                <a:solidFill>
                  <a:srgbClr val="00B0F0"/>
                </a:solidFill>
                <a:latin typeface="Candara" panose="020E0502030303020204" pitchFamily="34" charset="0"/>
              </a:rPr>
              <a:t>EPON</a:t>
            </a:r>
            <a:r>
              <a:rPr lang="en-US" dirty="0">
                <a:latin typeface="Candara" panose="020E0502030303020204" pitchFamily="34" charset="0"/>
              </a:rPr>
              <a:t> is 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Ethernet-based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183" name="Shape 1183"/>
          <p:cNvCxnSpPr/>
          <p:nvPr/>
        </p:nvCxnSpPr>
        <p:spPr>
          <a:xfrm>
            <a:off x="3155156" y="6234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84" name="Shape 1184"/>
          <p:cNvSpPr txBox="1"/>
          <p:nvPr/>
        </p:nvSpPr>
        <p:spPr>
          <a:xfrm>
            <a:off x="2545556" y="63103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185" name="Shape 1185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186" name="Shape 1186"/>
          <p:cNvSpPr txBox="1">
            <a:spLocks noGrp="1"/>
          </p:cNvSpPr>
          <p:nvPr>
            <p:ph type="title" idx="4294967295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EPON MAC Protocol</a:t>
            </a:r>
          </a:p>
        </p:txBody>
      </p:sp>
      <p:sp>
        <p:nvSpPr>
          <p:cNvPr id="1187" name="Shape 1187"/>
          <p:cNvSpPr txBox="1"/>
          <p:nvPr/>
        </p:nvSpPr>
        <p:spPr>
          <a:xfrm>
            <a:off x="2926556" y="1128715"/>
            <a:ext cx="6029324" cy="5035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Point-to-Multipoint architecture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OLT with n virtual ports communicates with n ONUs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Communication established through virtual tunneling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Different from IP/SNMP used for traditional 802.3 -&gt;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802.3ah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Some management capabilities are embedded in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Ethernet layer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802.3ah defines both physical and MAC layer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Modified gigabit Ethernet protocol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PON link based on shared optical fiber with optical 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splitter dividing the subscribers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Multipoint control protocol embedded in MAC layer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to control EPON subscribers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Emulation layer creates virtual private path to each ONU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FEC error correction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802.1d – modified bridge – in the MAC layer sets up</a:t>
            </a:r>
            <a:b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 peer-to-peer communication between OLT and ONU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Management layer embedded in MAC layer for OAM</a:t>
            </a:r>
          </a:p>
        </p:txBody>
      </p:sp>
      <p:cxnSp>
        <p:nvCxnSpPr>
          <p:cNvPr id="1188" name="Shape 1188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89" name="Shape 1189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1190" name="Shape 1190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91" name="Shape 1191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1192" name="Shape 1192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198" name="Shape 1198"/>
          <p:cNvCxnSpPr/>
          <p:nvPr/>
        </p:nvCxnSpPr>
        <p:spPr>
          <a:xfrm>
            <a:off x="3155156" y="69961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99" name="Shape 1199"/>
          <p:cNvSpPr txBox="1"/>
          <p:nvPr/>
        </p:nvSpPr>
        <p:spPr>
          <a:xfrm>
            <a:off x="2545556" y="6996111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200" name="Shape 1200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201" name="Shape 1201"/>
          <p:cNvSpPr txBox="1">
            <a:spLocks noGrp="1"/>
          </p:cNvSpPr>
          <p:nvPr>
            <p:ph type="title" idx="4294967295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EPON Protocol Architecture</a:t>
            </a:r>
          </a:p>
        </p:txBody>
      </p:sp>
      <p:pic>
        <p:nvPicPr>
          <p:cNvPr id="1202" name="Shape 1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7668" y="1052512"/>
            <a:ext cx="6465886" cy="600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Shape 1203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04" name="Shape 1204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1205" name="Shape 1205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06" name="Shape 1206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1207" name="Shape 1207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213" name="Shape 1213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214" name="Shape 1214"/>
          <p:cNvSpPr txBox="1">
            <a:spLocks noGrp="1"/>
          </p:cNvSpPr>
          <p:nvPr>
            <p:ph type="title" idx="4294967295"/>
          </p:nvPr>
        </p:nvSpPr>
        <p:spPr>
          <a:xfrm>
            <a:off x="3078956" y="595312"/>
            <a:ext cx="5638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2800" b="1" dirty="0">
                <a:solidFill>
                  <a:schemeClr val="dk2"/>
                </a:solidFill>
              </a:rPr>
              <a:t>Managed EPON Protocol Architecture</a:t>
            </a:r>
          </a:p>
        </p:txBody>
      </p:sp>
      <p:pic>
        <p:nvPicPr>
          <p:cNvPr id="1215" name="Shape 1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7668" y="1204915"/>
            <a:ext cx="6465886" cy="6692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6" name="Shape 1216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17" name="Shape 1217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1218" name="Shape 1218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19" name="Shape 1219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1220" name="Shape 1220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" name="Multiply 10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Shape 146"/>
          <p:cNvCxnSpPr/>
          <p:nvPr/>
        </p:nvCxnSpPr>
        <p:spPr>
          <a:xfrm>
            <a:off x="462116" y="348599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7" name="Shape 147"/>
          <p:cNvSpPr txBox="1"/>
          <p:nvPr/>
        </p:nvSpPr>
        <p:spPr>
          <a:xfrm>
            <a:off x="-147484" y="3471709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33403" y="1052512"/>
            <a:ext cx="11147320" cy="23543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Broadband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2-way cable access network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Asymmetric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bandwidth allocation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for 2-way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communication</a:t>
            </a:r>
            <a:endParaRPr lang="en-US" sz="20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Transmission Mode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TDM broadcast mode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TDMA / S-CDMA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spread-spectrum that carries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multiple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signals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over HFC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spectrum allocation to carry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multimedia services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-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voice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video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data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0" y="290515"/>
            <a:ext cx="68580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</a:rPr>
              <a:t>Cable Access Network Technology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2" name="Shape 152"/>
          <p:cNvSpPr txBox="1"/>
          <p:nvPr/>
        </p:nvSpPr>
        <p:spPr>
          <a:xfrm>
            <a:off x="533403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226" name="Shape 1226"/>
          <p:cNvCxnSpPr/>
          <p:nvPr/>
        </p:nvCxnSpPr>
        <p:spPr>
          <a:xfrm>
            <a:off x="3155156" y="5395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27" name="Shape 1227"/>
          <p:cNvSpPr txBox="1"/>
          <p:nvPr/>
        </p:nvSpPr>
        <p:spPr>
          <a:xfrm>
            <a:off x="2545556" y="54721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228" name="Shape 1228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229" name="Shape 1229"/>
          <p:cNvSpPr txBox="1">
            <a:spLocks noGrp="1"/>
          </p:cNvSpPr>
          <p:nvPr>
            <p:ph type="title" idx="4294967295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EPON MIB</a:t>
            </a:r>
          </a:p>
        </p:txBody>
      </p:sp>
      <p:pic>
        <p:nvPicPr>
          <p:cNvPr id="1230" name="Shape 1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756" y="1128715"/>
            <a:ext cx="4179886" cy="4184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1" name="Shape 1231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2" name="Shape 1232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1233" name="Shape 1233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4" name="Shape 1234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1235" name="Shape 1235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" name="Multiply 12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241" name="Shape 1241"/>
          <p:cNvCxnSpPr/>
          <p:nvPr/>
        </p:nvCxnSpPr>
        <p:spPr>
          <a:xfrm>
            <a:off x="3155156" y="60055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2" name="Shape 1242"/>
          <p:cNvSpPr txBox="1"/>
          <p:nvPr/>
        </p:nvSpPr>
        <p:spPr>
          <a:xfrm>
            <a:off x="2545556" y="60817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243" name="Shape 1243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244" name="Shape 1244"/>
          <p:cNvSpPr txBox="1">
            <a:spLocks noGrp="1"/>
          </p:cNvSpPr>
          <p:nvPr>
            <p:ph type="title" idx="4294967295"/>
          </p:nvPr>
        </p:nvSpPr>
        <p:spPr>
          <a:xfrm>
            <a:off x="3002759" y="595312"/>
            <a:ext cx="6019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EPON Group</a:t>
            </a:r>
          </a:p>
        </p:txBody>
      </p:sp>
      <p:graphicFrame>
        <p:nvGraphicFramePr>
          <p:cNvPr id="1245" name="Shape 1245"/>
          <p:cNvGraphicFramePr/>
          <p:nvPr/>
        </p:nvGraphicFramePr>
        <p:xfrm>
          <a:off x="3002756" y="1433512"/>
          <a:ext cx="6019800" cy="4632275"/>
        </p:xfrm>
        <a:graphic>
          <a:graphicData uri="http://schemas.openxmlformats.org/drawingml/2006/table">
            <a:tbl>
              <a:tblPr>
                <a:noFill/>
                <a:tableStyleId>{55F29911-C038-4DFF-AD10-20BBB82B0888}</a:tableStyleId>
              </a:tblPr>
              <a:tblGrid>
                <a:gridCol w="2209800"/>
                <a:gridCol w="2133600"/>
                <a:gridCol w="1676400"/>
              </a:tblGrid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Entity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Description (brief)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dot3EponMIB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Mib-2 155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EPON MAC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dot3EponObjects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dot3EponMIB 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EPON MIB objects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dot3MpcpObjects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dot3EponMIB 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802.3ah MPCP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dot3EmulationObjects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dot3EponMIB 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Point-to-point OMP emulation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dot3EponFecObjects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dot3EponMIB 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EPON FEC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dot3ExtPkgObjects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dot3EponMIB 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Configuration and status attributes of Extended EPON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46" name="Shape 1246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7" name="Shape 1247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1248" name="Shape 1248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9" name="Shape 1249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1250" name="Shape 1250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51" name="Shape 1251"/>
          <p:cNvSpPr txBox="1"/>
          <p:nvPr/>
        </p:nvSpPr>
        <p:spPr>
          <a:xfrm>
            <a:off x="3002759" y="1052512"/>
            <a:ext cx="60197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13.16  EPON Group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1257" name="Shape 1257"/>
          <p:cNvCxnSpPr/>
          <p:nvPr/>
        </p:nvCxnSpPr>
        <p:spPr>
          <a:xfrm>
            <a:off x="3155156" y="47101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8" name="Shape 1258"/>
          <p:cNvSpPr txBox="1"/>
          <p:nvPr/>
        </p:nvSpPr>
        <p:spPr>
          <a:xfrm>
            <a:off x="2545556" y="4786312"/>
            <a:ext cx="1524000" cy="45878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259" name="Shape 1259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260" name="Shape 1260"/>
          <p:cNvSpPr txBox="1">
            <a:spLocks noGrp="1"/>
          </p:cNvSpPr>
          <p:nvPr>
            <p:ph type="title" idx="4294967295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ONU Interface MIB Example</a:t>
            </a:r>
          </a:p>
        </p:txBody>
      </p:sp>
      <p:sp>
        <p:nvSpPr>
          <p:cNvPr id="1261" name="Shape 1261"/>
          <p:cNvSpPr txBox="1"/>
          <p:nvPr/>
        </p:nvSpPr>
        <p:spPr>
          <a:xfrm>
            <a:off x="2926556" y="1446215"/>
            <a:ext cx="6096000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13.17  ONU Interface MIB Example</a:t>
            </a:r>
          </a:p>
          <a:p>
            <a:endParaRPr sz="12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262" name="Shape 1262"/>
          <p:cNvGraphicFramePr/>
          <p:nvPr/>
        </p:nvGraphicFramePr>
        <p:xfrm>
          <a:off x="2926556" y="1966911"/>
          <a:ext cx="6061050" cy="2560625"/>
        </p:xfrm>
        <a:graphic>
          <a:graphicData uri="http://schemas.openxmlformats.org/drawingml/2006/table">
            <a:tbl>
              <a:tblPr>
                <a:noFill/>
                <a:tableStyleId>{55F29911-C038-4DFF-AD10-20BBB82B0888}</a:tableStyleId>
              </a:tblPr>
              <a:tblGrid>
                <a:gridCol w="1638300"/>
                <a:gridCol w="2211375"/>
                <a:gridCol w="22113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Interface MIB Object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Optical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ifDescr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ethernetCsmacd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ethernetCsmacd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ifMtu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ifSpeed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ifPhysAddress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ONU_MAC_Address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ONU_MAC_Address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63" name="Shape 1263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64" name="Shape 1264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1265" name="Shape 1265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66" name="Shape 1266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1267" name="Shape 1267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" name="Multiply 13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2" name="Shape 1272"/>
          <p:cNvCxnSpPr/>
          <p:nvPr/>
        </p:nvCxnSpPr>
        <p:spPr>
          <a:xfrm>
            <a:off x="3155156" y="63103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73" name="Shape 1273"/>
          <p:cNvSpPr txBox="1"/>
          <p:nvPr/>
        </p:nvSpPr>
        <p:spPr>
          <a:xfrm>
            <a:off x="2545556" y="63865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274" name="Shape 1274"/>
          <p:cNvSpPr txBox="1"/>
          <p:nvPr/>
        </p:nvSpPr>
        <p:spPr>
          <a:xfrm>
            <a:off x="5733259" y="533400"/>
            <a:ext cx="184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275" name="Shape 1275"/>
          <p:cNvSpPr txBox="1">
            <a:spLocks noGrp="1"/>
          </p:cNvSpPr>
          <p:nvPr>
            <p:ph type="title" idx="4294967295"/>
          </p:nvPr>
        </p:nvSpPr>
        <p:spPr>
          <a:xfrm>
            <a:off x="3078956" y="519112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OLT Interface MIB Example</a:t>
            </a:r>
          </a:p>
        </p:txBody>
      </p:sp>
      <p:graphicFrame>
        <p:nvGraphicFramePr>
          <p:cNvPr id="1280" name="Shape 1280"/>
          <p:cNvGraphicFramePr/>
          <p:nvPr/>
        </p:nvGraphicFramePr>
        <p:xfrm>
          <a:off x="2774156" y="1890711"/>
          <a:ext cx="6324600" cy="4248100"/>
        </p:xfrm>
        <a:graphic>
          <a:graphicData uri="http://schemas.openxmlformats.org/drawingml/2006/table">
            <a:tbl>
              <a:tblPr>
                <a:noFill/>
                <a:tableStyleId>{55F29911-C038-4DFF-AD10-20BBB82B0888}</a:tableStyleId>
              </a:tblPr>
              <a:tblGrid>
                <a:gridCol w="990600"/>
                <a:gridCol w="1219200"/>
                <a:gridCol w="1219200"/>
                <a:gridCol w="1447800"/>
                <a:gridCol w="1447800"/>
              </a:tblGrid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Interface MIB Object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Optical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ONU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ONU Broadcast  Interface Value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ifIndex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200001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200002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265535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ifDescr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“Interface Description”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ifType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ethernetCsmacd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ethernetCsmacd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ethernetCsmacd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ethernetCsmacd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 (6) 1000base-Px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ifMtu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MTU size (1522)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ifSpeed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1000000000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ifPhysAddress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OLT_MAC_Address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OLT_MAC_Address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OLT_MAC_Address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OLT_MAC_Address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81" name="Shape 1281"/>
          <p:cNvCxnSpPr/>
          <p:nvPr/>
        </p:nvCxnSpPr>
        <p:spPr>
          <a:xfrm>
            <a:off x="307895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82" name="Shape 1282"/>
          <p:cNvSpPr txBox="1"/>
          <p:nvPr/>
        </p:nvSpPr>
        <p:spPr>
          <a:xfrm>
            <a:off x="3078959" y="22860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cxnSp>
        <p:nvCxnSpPr>
          <p:cNvPr id="1283" name="Shape 1283"/>
          <p:cNvCxnSpPr/>
          <p:nvPr/>
        </p:nvCxnSpPr>
        <p:spPr>
          <a:xfrm>
            <a:off x="3155156" y="82153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84" name="Shape 1284"/>
          <p:cNvSpPr txBox="1"/>
          <p:nvPr/>
        </p:nvSpPr>
        <p:spPr>
          <a:xfrm>
            <a:off x="4374356" y="8291511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1285" name="Shape 1285"/>
          <p:cNvSpPr txBox="1"/>
          <p:nvPr/>
        </p:nvSpPr>
        <p:spPr>
          <a:xfrm>
            <a:off x="7460459" y="8164514"/>
            <a:ext cx="1428749" cy="59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86" name="Shape 1286"/>
          <p:cNvSpPr txBox="1"/>
          <p:nvPr/>
        </p:nvSpPr>
        <p:spPr>
          <a:xfrm>
            <a:off x="2774156" y="1357312"/>
            <a:ext cx="6324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13.18  ONU Interface MIB Example</a:t>
            </a:r>
          </a:p>
        </p:txBody>
      </p:sp>
      <p:sp>
        <p:nvSpPr>
          <p:cNvPr id="17" name="Multiply 16"/>
          <p:cNvSpPr/>
          <p:nvPr/>
        </p:nvSpPr>
        <p:spPr>
          <a:xfrm>
            <a:off x="3281642" y="2026490"/>
            <a:ext cx="4393126" cy="381896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hape 160"/>
          <p:cNvCxnSpPr/>
          <p:nvPr/>
        </p:nvCxnSpPr>
        <p:spPr>
          <a:xfrm>
            <a:off x="323466" y="45577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1" name="Shape 161"/>
          <p:cNvSpPr txBox="1"/>
          <p:nvPr/>
        </p:nvSpPr>
        <p:spPr>
          <a:xfrm>
            <a:off x="-286134" y="45577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47266" y="437996"/>
            <a:ext cx="5638800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Cable Access Network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69" y="1281112"/>
            <a:ext cx="5829299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44032" y="5029664"/>
            <a:ext cx="5072738" cy="2552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dk1"/>
              </a:buClr>
              <a:buSzPct val="111111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Single physical medium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2 logical data streams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6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MHz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/ 8 MHz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channels</a:t>
            </a: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Variable speed channels 160 kbps to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5.2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Mbps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TDM broadcast mode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TDMA in DOCSIS 1.0 and 1.1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S-CDMA in DOCSIS 2.0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24726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9" name="Shape 169"/>
          <p:cNvSpPr txBox="1"/>
          <p:nvPr/>
        </p:nvSpPr>
        <p:spPr>
          <a:xfrm>
            <a:off x="247269" y="0"/>
            <a:ext cx="5692775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</a:rPr>
              <a:t>Chapter 13         Broadband Network Management:  Wired and Optical Access Networks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-286134" y="3414712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13.4  Two-way Transmission in a Coaxial Cable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5329" y="273412"/>
            <a:ext cx="5681533" cy="77559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latin typeface="Candara" panose="020E0502030303020204" pitchFamily="34" charset="0"/>
              </a:rPr>
              <a:t>Figure 13.4 </a:t>
            </a:r>
            <a:r>
              <a:rPr lang="en-US" sz="1600" dirty="0">
                <a:latin typeface="Candara" panose="020E0502030303020204" pitchFamily="34" charset="0"/>
              </a:rPr>
              <a:t>shows the </a:t>
            </a:r>
            <a:r>
              <a:rPr lang="en-US" sz="1600" b="1" dirty="0">
                <a:latin typeface="Candara" panose="020E0502030303020204" pitchFamily="34" charset="0"/>
              </a:rPr>
              <a:t>architecture </a:t>
            </a:r>
            <a:r>
              <a:rPr lang="en-US" sz="1600" dirty="0">
                <a:latin typeface="Candara" panose="020E0502030303020204" pitchFamily="34" charset="0"/>
              </a:rPr>
              <a:t>of </a:t>
            </a:r>
            <a:r>
              <a:rPr lang="en-US" sz="1600" b="1" dirty="0">
                <a:latin typeface="Candara" panose="020E0502030303020204" pitchFamily="34" charset="0"/>
              </a:rPr>
              <a:t>several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CMs</a:t>
            </a:r>
            <a:r>
              <a:rPr lang="en-US" sz="1600" b="1" dirty="0">
                <a:latin typeface="Candara" panose="020E0502030303020204" pitchFamily="34" charset="0"/>
              </a:rPr>
              <a:t> communicating </a:t>
            </a:r>
            <a:r>
              <a:rPr lang="en-US" sz="1600" dirty="0">
                <a:latin typeface="Candara" panose="020E0502030303020204" pitchFamily="34" charset="0"/>
              </a:rPr>
              <a:t>with each other on a </a:t>
            </a: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coaxial cable</a:t>
            </a:r>
            <a:r>
              <a:rPr lang="en-US" sz="1600" dirty="0">
                <a:latin typeface="Candara" panose="020E0502030303020204" pitchFamily="34" charset="0"/>
              </a:rPr>
              <a:t>. Although the </a:t>
            </a:r>
            <a:r>
              <a:rPr lang="en-US" sz="1600" b="1" dirty="0">
                <a:latin typeface="Candara" panose="020E0502030303020204" pitchFamily="34" charset="0"/>
              </a:rPr>
              <a:t>modems </a:t>
            </a:r>
            <a:r>
              <a:rPr lang="en-US" sz="1600" dirty="0">
                <a:latin typeface="Candara" panose="020E0502030303020204" pitchFamily="34" charset="0"/>
              </a:rPr>
              <a:t>share a common coaxial cable to communicate in </a:t>
            </a:r>
            <a:r>
              <a:rPr lang="en-US" sz="1600" b="1" dirty="0">
                <a:latin typeface="Candara" panose="020E0502030303020204" pitchFamily="34" charset="0"/>
              </a:rPr>
              <a:t>both directions</a:t>
            </a:r>
            <a:r>
              <a:rPr lang="en-US" sz="1600" dirty="0">
                <a:latin typeface="Candara" panose="020E0502030303020204" pitchFamily="34" charset="0"/>
              </a:rPr>
              <a:t>, </a:t>
            </a:r>
            <a:r>
              <a:rPr lang="en-US" sz="1600" dirty="0" smtClean="0">
                <a:latin typeface="Candara" panose="020E0502030303020204" pitchFamily="34" charset="0"/>
              </a:rPr>
              <a:t>the figure </a:t>
            </a:r>
            <a:r>
              <a:rPr lang="en-US" sz="1600" dirty="0">
                <a:latin typeface="Candara" panose="020E0502030303020204" pitchFamily="34" charset="0"/>
              </a:rPr>
              <a:t>shows the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forward</a:t>
            </a:r>
            <a:r>
              <a:rPr lang="en-US" sz="1600" dirty="0">
                <a:latin typeface="Candara" panose="020E0502030303020204" pitchFamily="34" charset="0"/>
              </a:rPr>
              <a:t>) and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reverse</a:t>
            </a:r>
            <a:r>
              <a:rPr lang="en-US" sz="1600" dirty="0">
                <a:latin typeface="Candara" panose="020E0502030303020204" pitchFamily="34" charset="0"/>
              </a:rPr>
              <a:t>)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paths</a:t>
            </a:r>
            <a:r>
              <a:rPr lang="en-US" sz="1600" dirty="0">
                <a:latin typeface="Candara" panose="020E0502030303020204" pitchFamily="34" charset="0"/>
              </a:rPr>
              <a:t> separated to represent the </a:t>
            </a:r>
            <a:r>
              <a:rPr lang="en-US" sz="1600" dirty="0" smtClean="0">
                <a:latin typeface="Candara" panose="020E0502030303020204" pitchFamily="34" charset="0"/>
              </a:rPr>
              <a:t>concept clearly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and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paths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are separated in the </a:t>
            </a:r>
            <a:r>
              <a:rPr lang="en-US" sz="1600" b="1" dirty="0">
                <a:latin typeface="Candara" panose="020E0502030303020204" pitchFamily="34" charset="0"/>
              </a:rPr>
              <a:t>frequency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b="1" dirty="0">
                <a:latin typeface="Candara" panose="020E0502030303020204" pitchFamily="34" charset="0"/>
              </a:rPr>
              <a:t>spectrum</a:t>
            </a:r>
            <a:r>
              <a:rPr lang="en-US" sz="1600" dirty="0">
                <a:latin typeface="Candara" panose="020E0502030303020204" pitchFamily="34" charset="0"/>
              </a:rPr>
              <a:t>, downstream </a:t>
            </a:r>
            <a:r>
              <a:rPr lang="en-US" sz="1600" dirty="0" smtClean="0">
                <a:latin typeface="Candara" panose="020E0502030303020204" pitchFamily="34" charset="0"/>
              </a:rPr>
              <a:t>signals </a:t>
            </a:r>
            <a:r>
              <a:rPr lang="en-US" sz="1600" dirty="0">
                <a:latin typeface="Candara" panose="020E0502030303020204" pitchFamily="34" charset="0"/>
              </a:rPr>
              <a:t>50-860 </a:t>
            </a:r>
            <a:r>
              <a:rPr lang="en-US" sz="1600" dirty="0" smtClean="0">
                <a:latin typeface="Candara" panose="020E0502030303020204" pitchFamily="34" charset="0"/>
              </a:rPr>
              <a:t>MHz </a:t>
            </a:r>
            <a:r>
              <a:rPr lang="en-US" sz="1600" dirty="0">
                <a:latin typeface="Candara" panose="020E0502030303020204" pitchFamily="34" charset="0"/>
              </a:rPr>
              <a:t>and upstream signals </a:t>
            </a:r>
            <a:r>
              <a:rPr lang="en-US" sz="1600" dirty="0" smtClean="0">
                <a:latin typeface="Candara" panose="020E0502030303020204" pitchFamily="34" charset="0"/>
              </a:rPr>
              <a:t>5-42 MHz 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downstream</a:t>
            </a:r>
            <a:r>
              <a:rPr lang="en-US" sz="1600" dirty="0">
                <a:latin typeface="Candara" panose="020E0502030303020204" pitchFamily="34" charset="0"/>
              </a:rPr>
              <a:t> bandwidth of a channel is 6 </a:t>
            </a:r>
            <a:r>
              <a:rPr lang="en-US" sz="1600" dirty="0" smtClean="0">
                <a:latin typeface="Candara" panose="020E0502030303020204" pitchFamily="34" charset="0"/>
              </a:rPr>
              <a:t>MHz, while </a:t>
            </a:r>
            <a:r>
              <a:rPr lang="en-US" sz="1600" dirty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upstream</a:t>
            </a:r>
            <a:r>
              <a:rPr lang="en-US" sz="1600" dirty="0">
                <a:latin typeface="Candara" panose="020E0502030303020204" pitchFamily="34" charset="0"/>
              </a:rPr>
              <a:t> bandwidth is variable based on implementation. </a:t>
            </a:r>
            <a:r>
              <a:rPr lang="en-US" sz="1600" dirty="0" smtClean="0">
                <a:latin typeface="Candara" panose="020E0502030303020204" pitchFamily="34" charset="0"/>
              </a:rPr>
              <a:t>It ranges </a:t>
            </a:r>
            <a:r>
              <a:rPr lang="en-US" sz="1600" dirty="0">
                <a:latin typeface="Candara" panose="020E0502030303020204" pitchFamily="34" charset="0"/>
              </a:rPr>
              <a:t>from 200 kHz to 3.2 </a:t>
            </a:r>
            <a:r>
              <a:rPr lang="en-US" sz="1600" dirty="0" err="1" smtClean="0">
                <a:latin typeface="Candara" panose="020E0502030303020204" pitchFamily="34" charset="0"/>
              </a:rPr>
              <a:t>MHz.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CMs</a:t>
            </a:r>
            <a:r>
              <a:rPr lang="en-US" sz="1600" b="1" dirty="0" smtClean="0">
                <a:latin typeface="Candara" panose="020E0502030303020204" pitchFamily="34" charset="0"/>
              </a:rPr>
              <a:t> </a:t>
            </a:r>
            <a:r>
              <a:rPr lang="en-US" sz="1600" b="1" dirty="0">
                <a:latin typeface="Candara" panose="020E0502030303020204" pitchFamily="34" charset="0"/>
              </a:rPr>
              <a:t>receive </a:t>
            </a:r>
            <a:r>
              <a:rPr lang="en-US" sz="1600" dirty="0">
                <a:latin typeface="Candara" panose="020E0502030303020204" pitchFamily="34" charset="0"/>
              </a:rPr>
              <a:t>the signal in the downstream signal band and transmit in the upstream signal band.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latin typeface="Candara" panose="020E0502030303020204" pitchFamily="34" charset="0"/>
              </a:rPr>
              <a:t>Let us trace </a:t>
            </a:r>
            <a:r>
              <a:rPr lang="en-US" sz="1600" dirty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latin typeface="Candara" panose="020E0502030303020204" pitchFamily="34" charset="0"/>
              </a:rPr>
              <a:t>path </a:t>
            </a:r>
            <a:r>
              <a:rPr lang="en-US" sz="1600" dirty="0">
                <a:latin typeface="Candara" panose="020E0502030303020204" pitchFamily="34" charset="0"/>
              </a:rPr>
              <a:t>of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Cable Modem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B</a:t>
            </a:r>
            <a:r>
              <a:rPr lang="en-US" sz="1600" dirty="0">
                <a:latin typeface="Candara" panose="020E0502030303020204" pitchFamily="34" charset="0"/>
              </a:rPr>
              <a:t> sending a message to Cable Modem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A</a:t>
            </a:r>
            <a:r>
              <a:rPr lang="en-US" sz="1600" dirty="0">
                <a:latin typeface="Candara" panose="020E0502030303020204" pitchFamily="34" charset="0"/>
              </a:rPr>
              <a:t>. The message first goes </a:t>
            </a:r>
            <a:r>
              <a:rPr lang="en-US" sz="1600" dirty="0" smtClean="0">
                <a:latin typeface="Candara" panose="020E0502030303020204" pitchFamily="34" charset="0"/>
              </a:rPr>
              <a:t>past Cable </a:t>
            </a:r>
            <a:r>
              <a:rPr lang="en-US" sz="1600" dirty="0">
                <a:latin typeface="Candara" panose="020E0502030303020204" pitchFamily="34" charset="0"/>
              </a:rPr>
              <a:t>Modem A (because A cannot pick up the signal from the bottom path in the figure) to the </a:t>
            </a:r>
            <a:r>
              <a:rPr lang="en-US" sz="1600" dirty="0" smtClean="0">
                <a:latin typeface="Candara" panose="020E0502030303020204" pitchFamily="34" charset="0"/>
              </a:rPr>
              <a:t>head end</a:t>
            </a:r>
            <a:r>
              <a:rPr lang="en-US" sz="1600" dirty="0">
                <a:latin typeface="Candara" panose="020E0502030303020204" pitchFamily="34" charset="0"/>
              </a:rPr>
              <a:t>, where it is converted to the downstream band frequency and retransmitted. </a:t>
            </a:r>
            <a:r>
              <a:rPr lang="en-US" sz="1600" b="1" dirty="0">
                <a:latin typeface="Candara" panose="020E0502030303020204" pitchFamily="34" charset="0"/>
              </a:rPr>
              <a:t>Cable Modem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A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latin typeface="Candara" panose="020E0502030303020204" pitchFamily="34" charset="0"/>
              </a:rPr>
              <a:t>then sees </a:t>
            </a:r>
            <a:r>
              <a:rPr lang="en-US" sz="1600" dirty="0">
                <a:latin typeface="Candara" panose="020E0502030303020204" pitchFamily="34" charset="0"/>
              </a:rPr>
              <a:t>the message addressed to it from B coming </a:t>
            </a:r>
            <a:r>
              <a:rPr lang="en-US" sz="1600" dirty="0" smtClean="0">
                <a:latin typeface="Candara" panose="020E0502030303020204" pitchFamily="34" charset="0"/>
              </a:rPr>
              <a:t>in the </a:t>
            </a:r>
            <a:r>
              <a:rPr lang="en-US" sz="1600" dirty="0">
                <a:latin typeface="Candara" panose="020E0502030303020204" pitchFamily="34" charset="0"/>
              </a:rPr>
              <a:t>downstream (from the top </a:t>
            </a:r>
            <a:r>
              <a:rPr lang="en-US" sz="1600" dirty="0" smtClean="0">
                <a:latin typeface="Candara" panose="020E0502030303020204" pitchFamily="34" charset="0"/>
              </a:rPr>
              <a:t>in the </a:t>
            </a:r>
            <a:r>
              <a:rPr lang="en-US" sz="1600" dirty="0">
                <a:latin typeface="Candara" panose="020E0502030303020204" pitchFamily="34" charset="0"/>
              </a:rPr>
              <a:t>figure) and </a:t>
            </a:r>
            <a:r>
              <a:rPr lang="en-US" sz="1600" b="1" dirty="0" smtClean="0">
                <a:latin typeface="Candara" panose="020E0502030303020204" pitchFamily="34" charset="0"/>
              </a:rPr>
              <a:t>picks it </a:t>
            </a:r>
            <a:r>
              <a:rPr lang="en-US" sz="1600" b="1" dirty="0">
                <a:latin typeface="Candara" panose="020E0502030303020204" pitchFamily="34" charset="0"/>
              </a:rPr>
              <a:t>up from the medium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r>
              <a:rPr lang="en-US" sz="1600" dirty="0" smtClean="0">
                <a:latin typeface="Candara" panose="020E0502030303020204" pitchFamily="34" charset="0"/>
              </a:rPr>
              <a:t>If the </a:t>
            </a:r>
            <a:r>
              <a:rPr lang="en-US" sz="1600" dirty="0">
                <a:latin typeface="Candara" panose="020E0502030303020204" pitchFamily="34" charset="0"/>
              </a:rPr>
              <a:t>message is to be transmitted outside the cable access network, the </a:t>
            </a:r>
            <a:r>
              <a:rPr lang="en-US" sz="1600" dirty="0" smtClean="0">
                <a:latin typeface="Candara" panose="020E0502030303020204" pitchFamily="34" charset="0"/>
              </a:rPr>
              <a:t>head end</a:t>
            </a:r>
            <a:r>
              <a:rPr lang="en-US" sz="1600" dirty="0">
                <a:latin typeface="Candara" panose="020E0502030303020204" pitchFamily="34" charset="0"/>
              </a:rPr>
              <a:t>, acting as either a bridge or a router, redirects it appropriately.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Candara" panose="020E0502030303020204" pitchFamily="34" charset="0"/>
              </a:rPr>
              <a:t>Information is carried in the </a:t>
            </a:r>
            <a:r>
              <a:rPr lang="en-US" sz="1600" b="1" dirty="0">
                <a:latin typeface="Candara" panose="020E0502030303020204" pitchFamily="34" charset="0"/>
              </a:rPr>
              <a:t>coaxial cable</a:t>
            </a:r>
            <a:r>
              <a:rPr lang="en-US" sz="1600" dirty="0">
                <a:latin typeface="Candara" panose="020E0502030303020204" pitchFamily="34" charset="0"/>
              </a:rPr>
              <a:t> in a </a:t>
            </a:r>
            <a:r>
              <a:rPr lang="en-US" sz="1600" b="1" dirty="0">
                <a:latin typeface="Candara" panose="020E0502030303020204" pitchFamily="34" charset="0"/>
              </a:rPr>
              <a:t>shared mode</a:t>
            </a:r>
            <a:r>
              <a:rPr lang="en-US" sz="1600" dirty="0">
                <a:latin typeface="Candara" panose="020E0502030303020204" pitchFamily="34" charset="0"/>
              </a:rPr>
              <a:t>. The unique address and other </a:t>
            </a:r>
            <a:r>
              <a:rPr lang="en-US" sz="1600" dirty="0" smtClean="0">
                <a:latin typeface="Candara" panose="020E0502030303020204" pitchFamily="34" charset="0"/>
              </a:rPr>
              <a:t>security features </a:t>
            </a:r>
            <a:r>
              <a:rPr lang="en-US" sz="1600" dirty="0">
                <a:latin typeface="Candara" panose="020E0502030303020204" pitchFamily="34" charset="0"/>
              </a:rPr>
              <a:t>protect the privacy of information for each, as the information can be detected and </a:t>
            </a:r>
            <a:r>
              <a:rPr lang="en-US" sz="1600" dirty="0" smtClean="0">
                <a:latin typeface="Candara" panose="020E0502030303020204" pitchFamily="34" charset="0"/>
              </a:rPr>
              <a:t>decoded only </a:t>
            </a:r>
            <a:r>
              <a:rPr lang="en-US" sz="1600" dirty="0">
                <a:latin typeface="Candara" panose="020E0502030303020204" pitchFamily="34" charset="0"/>
              </a:rPr>
              <a:t>by the intended user.</a:t>
            </a:r>
            <a:endParaRPr lang="ar-SA" sz="1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8834</Words>
  <Application>Microsoft Office PowerPoint</Application>
  <PresentationFormat>Custom</PresentationFormat>
  <Paragraphs>1230</Paragraphs>
  <Slides>83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Candara</vt:lpstr>
      <vt:lpstr>Times New Roman</vt:lpstr>
      <vt:lpstr>Wingdings</vt:lpstr>
      <vt:lpstr>Default Design</vt:lpstr>
      <vt:lpstr>Broadband Network Management: Wired and Optical Access Networks</vt:lpstr>
      <vt:lpstr>Objectives</vt:lpstr>
      <vt:lpstr>BROADBAND ACCESS NETWORK</vt:lpstr>
      <vt:lpstr>Broadband Access Networks</vt:lpstr>
      <vt:lpstr>Broadband Access Technologies</vt:lpstr>
      <vt:lpstr>Cable Access Network</vt:lpstr>
      <vt:lpstr>Comparative Speeds</vt:lpstr>
      <vt:lpstr>Cable Access Network Technology</vt:lpstr>
      <vt:lpstr>Cable Access Network</vt:lpstr>
      <vt:lpstr>Digital-to-Analog Encoding</vt:lpstr>
      <vt:lpstr>Modulation Schemes</vt:lpstr>
      <vt:lpstr>Cable Modem</vt:lpstr>
      <vt:lpstr>Functions of Cable Modem Termination System</vt:lpstr>
      <vt:lpstr>HFC Plant</vt:lpstr>
      <vt:lpstr>RF Spectrum</vt:lpstr>
      <vt:lpstr>Data-over-Cable Standards</vt:lpstr>
      <vt:lpstr>DOCS Reference Architecture</vt:lpstr>
      <vt:lpstr>CMTS Components</vt:lpstr>
      <vt:lpstr>DOCS Interfaces</vt:lpstr>
      <vt:lpstr>HFC Management: Challenges</vt:lpstr>
      <vt:lpstr>HFC Protocol Architecture</vt:lpstr>
      <vt:lpstr>HFC / CM Management</vt:lpstr>
      <vt:lpstr>CM Management MIBs</vt:lpstr>
      <vt:lpstr>DOCS Interface MIB</vt:lpstr>
      <vt:lpstr>RF MAC Interface</vt:lpstr>
      <vt:lpstr>DOCS Cable Device MIB</vt:lpstr>
      <vt:lpstr>DOCS Cable Device MIB</vt:lpstr>
      <vt:lpstr>Link and Spectrum Management</vt:lpstr>
      <vt:lpstr>DOCSIS 1.0 / 1.1</vt:lpstr>
      <vt:lpstr>DOCSIS 2.0 and 3.0</vt:lpstr>
      <vt:lpstr>DOCSIS Documentation (Management Related)</vt:lpstr>
      <vt:lpstr>Packet Cable VoIP </vt:lpstr>
      <vt:lpstr> Packet Cable Multimedia </vt:lpstr>
      <vt:lpstr>Digital Subscriber Line (DSL) Access Networks</vt:lpstr>
      <vt:lpstr>DSL Access Technology</vt:lpstr>
      <vt:lpstr>DSL Limitations</vt:lpstr>
      <vt:lpstr>xDSL Technologies</vt:lpstr>
      <vt:lpstr>ADSL Network</vt:lpstr>
      <vt:lpstr>ADSL Spectrum Allocation with Guard Band</vt:lpstr>
      <vt:lpstr>ADSL Spectrum Allocation with Echo Cancellation</vt:lpstr>
      <vt:lpstr>Modulation Schemes</vt:lpstr>
      <vt:lpstr>DSL / Broadband Forum</vt:lpstr>
      <vt:lpstr>Selected Documentation from DSL / Broadband Forum</vt:lpstr>
      <vt:lpstr>VDSL Network</vt:lpstr>
      <vt:lpstr>ADSL Network</vt:lpstr>
      <vt:lpstr>Transport Modes</vt:lpstr>
      <vt:lpstr>ADSL System Reference Model</vt:lpstr>
      <vt:lpstr>Interfaces</vt:lpstr>
      <vt:lpstr>ADSL Channeling Schemes</vt:lpstr>
      <vt:lpstr>Management Reference Model</vt:lpstr>
      <vt:lpstr>ADSL Network Management Elements</vt:lpstr>
      <vt:lpstr>Configuration Mgmt Parameters</vt:lpstr>
      <vt:lpstr>Signal Power and Data Rate Management </vt:lpstr>
      <vt:lpstr>Fault Management</vt:lpstr>
      <vt:lpstr>Performance Management</vt:lpstr>
      <vt:lpstr>ADSL SNMP MIB</vt:lpstr>
      <vt:lpstr>Proposed IF Types</vt:lpstr>
      <vt:lpstr>ADSL Interfaces Table</vt:lpstr>
      <vt:lpstr>ADSL Profiles Management</vt:lpstr>
      <vt:lpstr>Configuration Profile: Mode I - Dynamic</vt:lpstr>
      <vt:lpstr>Configuration Profile: Mode II - Static</vt:lpstr>
      <vt:lpstr>ADSL EMS-NMS Management </vt:lpstr>
      <vt:lpstr>ADSL2 and ADSL2+</vt:lpstr>
      <vt:lpstr>ADSL2 Rate and Reach</vt:lpstr>
      <vt:lpstr>ADSL2 Power Enhancement</vt:lpstr>
      <vt:lpstr>Seamless Rate Adaptation</vt:lpstr>
      <vt:lpstr>Bonding for Higher Data Rates</vt:lpstr>
      <vt:lpstr>Other ADSL2 Enhancements</vt:lpstr>
      <vt:lpstr>Basic ADSL Management Model</vt:lpstr>
      <vt:lpstr>Multichannel DSL Management</vt:lpstr>
      <vt:lpstr>Passive Optical Network</vt:lpstr>
      <vt:lpstr>Passive Optical Network</vt:lpstr>
      <vt:lpstr>Generic PON Architecture</vt:lpstr>
      <vt:lpstr>PON Configurations: Dedicated Fiber</vt:lpstr>
      <vt:lpstr>PON Configuration:  EPON</vt:lpstr>
      <vt:lpstr>PON Configuration:  WPON</vt:lpstr>
      <vt:lpstr>EPON MAC Protocol</vt:lpstr>
      <vt:lpstr>EPON Protocol Architecture</vt:lpstr>
      <vt:lpstr>Managed EPON Protocol Architecture</vt:lpstr>
      <vt:lpstr>EPON MIB</vt:lpstr>
      <vt:lpstr>EPON Group</vt:lpstr>
      <vt:lpstr>ONU Interface MIB Example</vt:lpstr>
      <vt:lpstr>OLT Interface MIB 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Broadband Network Management: Wired and Optical Access Networks</dc:title>
  <dc:creator>dell</dc:creator>
  <cp:lastModifiedBy>dell</cp:lastModifiedBy>
  <cp:revision>52</cp:revision>
  <dcterms:modified xsi:type="dcterms:W3CDTF">2017-05-08T22:17:53Z</dcterms:modified>
</cp:coreProperties>
</file>